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2"/>
  </p:notesMasterIdLst>
  <p:handoutMasterIdLst>
    <p:handoutMasterId r:id="rId43"/>
  </p:handoutMasterIdLst>
  <p:sldIdLst>
    <p:sldId id="257" r:id="rId3"/>
    <p:sldId id="291" r:id="rId4"/>
    <p:sldId id="293" r:id="rId5"/>
    <p:sldId id="294" r:id="rId6"/>
    <p:sldId id="295" r:id="rId7"/>
    <p:sldId id="277" r:id="rId8"/>
    <p:sldId id="318" r:id="rId9"/>
    <p:sldId id="283" r:id="rId10"/>
    <p:sldId id="284" r:id="rId11"/>
    <p:sldId id="319" r:id="rId12"/>
    <p:sldId id="285" r:id="rId13"/>
    <p:sldId id="296" r:id="rId14"/>
    <p:sldId id="281" r:id="rId15"/>
    <p:sldId id="258" r:id="rId16"/>
    <p:sldId id="271" r:id="rId17"/>
    <p:sldId id="282" r:id="rId18"/>
    <p:sldId id="279" r:id="rId19"/>
    <p:sldId id="278" r:id="rId20"/>
    <p:sldId id="280" r:id="rId21"/>
    <p:sldId id="297" r:id="rId22"/>
    <p:sldId id="287" r:id="rId23"/>
    <p:sldId id="309" r:id="rId24"/>
    <p:sldId id="286" r:id="rId25"/>
    <p:sldId id="310" r:id="rId26"/>
    <p:sldId id="311" r:id="rId27"/>
    <p:sldId id="313" r:id="rId28"/>
    <p:sldId id="312" r:id="rId29"/>
    <p:sldId id="308" r:id="rId30"/>
    <p:sldId id="307" r:id="rId31"/>
    <p:sldId id="314" r:id="rId32"/>
    <p:sldId id="316" r:id="rId33"/>
    <p:sldId id="315" r:id="rId34"/>
    <p:sldId id="298" r:id="rId35"/>
    <p:sldId id="299" r:id="rId36"/>
    <p:sldId id="300" r:id="rId37"/>
    <p:sldId id="301" r:id="rId38"/>
    <p:sldId id="303" r:id="rId39"/>
    <p:sldId id="304" r:id="rId40"/>
    <p:sldId id="306" r:id="rId4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FC4A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838" autoAdjust="0"/>
    <p:restoredTop sz="84830" autoAdjust="0"/>
  </p:normalViewPr>
  <p:slideViewPr>
    <p:cSldViewPr snapToGrid="0">
      <p:cViewPr>
        <p:scale>
          <a:sx n="50" d="100"/>
          <a:sy n="50" d="100"/>
        </p:scale>
        <p:origin x="-2610" y="-1080"/>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F:\Z%20Materials%20for%20Misc%20Other\Z%20Graphic%20Novel%20Research\Data%20Analysis%20without%20student%20Nam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Z%20Materials%20for%20Misc%20Other\Z%20Graphic%20Novel%20Research\Data%20Analysis%20without%20student%20Nam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7"/>
  <c:chart>
    <c:title>
      <c:tx>
        <c:rich>
          <a:bodyPr/>
          <a:lstStyle/>
          <a:p>
            <a:pPr>
              <a:defRPr/>
            </a:pPr>
            <a:r>
              <a:rPr lang="en-US">
                <a:latin typeface="Agency FB" pitchFamily="34" charset="0"/>
              </a:rPr>
              <a:t>Average Score on Posttest:</a:t>
            </a:r>
            <a:br>
              <a:rPr lang="en-US">
                <a:latin typeface="Agency FB" pitchFamily="34" charset="0"/>
              </a:rPr>
            </a:br>
            <a:r>
              <a:rPr lang="en-US" b="0">
                <a:latin typeface="Agency FB" pitchFamily="34" charset="0"/>
              </a:rPr>
              <a:t>Control</a:t>
            </a:r>
            <a:r>
              <a:rPr lang="en-US" b="0" baseline="0">
                <a:latin typeface="Agency FB" pitchFamily="34" charset="0"/>
              </a:rPr>
              <a:t> Group vs Graphic Novel Group</a:t>
            </a:r>
            <a:endParaRPr lang="en-US">
              <a:latin typeface="Agency FB" pitchFamily="34" charset="0"/>
            </a:endParaRPr>
          </a:p>
        </c:rich>
      </c:tx>
    </c:title>
    <c:view3D>
      <c:rAngAx val="1"/>
    </c:view3D>
    <c:plotArea>
      <c:layout/>
      <c:bar3DChart>
        <c:barDir val="col"/>
        <c:grouping val="clustered"/>
        <c:ser>
          <c:idx val="0"/>
          <c:order val="0"/>
          <c:dPt>
            <c:idx val="0"/>
            <c:spPr>
              <a:solidFill>
                <a:schemeClr val="accent6"/>
              </a:solidFill>
              <a:ln w="25400" cap="flat" cmpd="sng" algn="ctr">
                <a:solidFill>
                  <a:schemeClr val="accent6">
                    <a:shade val="50000"/>
                  </a:schemeClr>
                </a:solidFill>
                <a:prstDash val="solid"/>
              </a:ln>
              <a:effectLst/>
            </c:spPr>
          </c:dPt>
          <c:dPt>
            <c:idx val="1"/>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cat>
            <c:strRef>
              <c:f>('Data View'!$AN$16,'Data View'!$AP$16)</c:f>
              <c:strCache>
                <c:ptCount val="2"/>
                <c:pt idx="0">
                  <c:v>Posttest % - Text</c:v>
                </c:pt>
                <c:pt idx="1">
                  <c:v>Posttest % - Graphic Novel</c:v>
                </c:pt>
              </c:strCache>
            </c:strRef>
          </c:cat>
          <c:val>
            <c:numRef>
              <c:f>('Data View'!$AN$17,'Data View'!$AP$17)</c:f>
              <c:numCache>
                <c:formatCode>0%</c:formatCode>
                <c:ptCount val="2"/>
                <c:pt idx="0">
                  <c:v>0.71836734693877569</c:v>
                </c:pt>
                <c:pt idx="1">
                  <c:v>0.75000000000000033</c:v>
                </c:pt>
              </c:numCache>
            </c:numRef>
          </c:val>
        </c:ser>
        <c:dLbls/>
        <c:shape val="box"/>
        <c:axId val="79492992"/>
        <c:axId val="79494528"/>
        <c:axId val="0"/>
      </c:bar3DChart>
      <c:catAx>
        <c:axId val="79492992"/>
        <c:scaling>
          <c:orientation val="minMax"/>
        </c:scaling>
        <c:axPos val="b"/>
        <c:tickLblPos val="nextTo"/>
        <c:crossAx val="79494528"/>
        <c:crosses val="autoZero"/>
        <c:auto val="1"/>
        <c:lblAlgn val="ctr"/>
        <c:lblOffset val="100"/>
      </c:catAx>
      <c:valAx>
        <c:axId val="79494528"/>
        <c:scaling>
          <c:orientation val="minMax"/>
          <c:max val="0.8"/>
          <c:min val="0.5"/>
        </c:scaling>
        <c:axPos val="l"/>
        <c:majorGridlines/>
        <c:numFmt formatCode="0%" sourceLinked="1"/>
        <c:tickLblPos val="nextTo"/>
        <c:crossAx val="79492992"/>
        <c:crosses val="autoZero"/>
        <c:crossBetween val="between"/>
        <c:majorUnit val="5.0000000000000037E-2"/>
        <c:minorUnit val="1.0000000000000015E-3"/>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38"/>
  <c:chart>
    <c:title>
      <c:tx>
        <c:rich>
          <a:bodyPr/>
          <a:lstStyle/>
          <a:p>
            <a:pPr>
              <a:defRPr/>
            </a:pPr>
            <a:r>
              <a:rPr lang="en-US" b="1">
                <a:latin typeface="Agency FB" pitchFamily="34" charset="0"/>
              </a:rPr>
              <a:t>Posttest Comparision -</a:t>
            </a:r>
            <a:r>
              <a:rPr lang="en-US" b="1" baseline="0">
                <a:latin typeface="Agency FB" pitchFamily="34" charset="0"/>
              </a:rPr>
              <a:t> </a:t>
            </a:r>
          </a:p>
          <a:p>
            <a:pPr>
              <a:defRPr/>
            </a:pPr>
            <a:r>
              <a:rPr lang="en-US" b="0">
                <a:latin typeface="Agency FB" pitchFamily="34" charset="0"/>
              </a:rPr>
              <a:t>Control Group vs Graphic Novel Group</a:t>
            </a:r>
          </a:p>
        </c:rich>
      </c:tx>
    </c:title>
    <c:view3D>
      <c:rAngAx val="1"/>
    </c:view3D>
    <c:plotArea>
      <c:layout/>
      <c:bar3DChart>
        <c:barDir val="col"/>
        <c:grouping val="clustered"/>
        <c:ser>
          <c:idx val="0"/>
          <c:order val="0"/>
          <c:tx>
            <c:strRef>
              <c:f>'Data View'!$AM$2</c:f>
              <c:strCache>
                <c:ptCount val="1"/>
                <c:pt idx="0">
                  <c:v>Posttest - Text</c:v>
                </c:pt>
              </c:strCache>
            </c:strRef>
          </c:tx>
          <c:spPr>
            <a:gradFill flip="none" rotWithShape="1">
              <a:gsLst>
                <a:gs pos="0">
                  <a:srgbClr val="F79646">
                    <a:tint val="50000"/>
                    <a:satMod val="300000"/>
                  </a:srgbClr>
                </a:gs>
                <a:gs pos="35000">
                  <a:srgbClr val="F79646">
                    <a:tint val="37000"/>
                    <a:satMod val="300000"/>
                  </a:srgbClr>
                </a:gs>
                <a:gs pos="100000">
                  <a:srgbClr val="F79646">
                    <a:tint val="15000"/>
                    <a:satMod val="350000"/>
                  </a:srgbClr>
                </a:gs>
              </a:gsLst>
              <a:lin ang="5400000" scaled="1"/>
              <a:tileRect/>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val>
            <c:numRef>
              <c:f>'Data View'!$AM$3:$AM$10</c:f>
              <c:numCache>
                <c:formatCode>General</c:formatCode>
                <c:ptCount val="8"/>
                <c:pt idx="0">
                  <c:v>21</c:v>
                </c:pt>
                <c:pt idx="1">
                  <c:v>25</c:v>
                </c:pt>
                <c:pt idx="2">
                  <c:v>27</c:v>
                </c:pt>
                <c:pt idx="3">
                  <c:v>26</c:v>
                </c:pt>
                <c:pt idx="4">
                  <c:v>26</c:v>
                </c:pt>
                <c:pt idx="5">
                  <c:v>0</c:v>
                </c:pt>
                <c:pt idx="6">
                  <c:v>28</c:v>
                </c:pt>
                <c:pt idx="7">
                  <c:v>23</c:v>
                </c:pt>
              </c:numCache>
            </c:numRef>
          </c:val>
        </c:ser>
        <c:ser>
          <c:idx val="1"/>
          <c:order val="1"/>
          <c:tx>
            <c:strRef>
              <c:f>'Data View'!$AO$2</c:f>
              <c:strCache>
                <c:ptCount val="1"/>
                <c:pt idx="0">
                  <c:v>Posttest - Graphic Novel</c:v>
                </c:pt>
              </c:strCache>
            </c:strRef>
          </c:tx>
          <c:spPr>
            <a:solidFill>
              <a:schemeClr val="accent4"/>
            </a:solidFill>
            <a:ln w="25400" cap="flat" cmpd="sng" algn="ctr">
              <a:solidFill>
                <a:schemeClr val="accent4">
                  <a:shade val="50000"/>
                </a:schemeClr>
              </a:solidFill>
              <a:prstDash val="solid"/>
            </a:ln>
            <a:effectLst/>
          </c:spPr>
          <c:val>
            <c:numRef>
              <c:f>'Data View'!$AO$3:$AO$10</c:f>
              <c:numCache>
                <c:formatCode>General</c:formatCode>
                <c:ptCount val="8"/>
                <c:pt idx="0">
                  <c:v>26</c:v>
                </c:pt>
                <c:pt idx="1">
                  <c:v>23</c:v>
                </c:pt>
                <c:pt idx="2">
                  <c:v>27</c:v>
                </c:pt>
                <c:pt idx="3">
                  <c:v>28</c:v>
                </c:pt>
                <c:pt idx="4">
                  <c:v>30</c:v>
                </c:pt>
                <c:pt idx="5">
                  <c:v>21</c:v>
                </c:pt>
                <c:pt idx="6">
                  <c:v>26</c:v>
                </c:pt>
                <c:pt idx="7">
                  <c:v>29</c:v>
                </c:pt>
              </c:numCache>
            </c:numRef>
          </c:val>
        </c:ser>
        <c:dLbls/>
        <c:shape val="box"/>
        <c:axId val="80204928"/>
        <c:axId val="80206464"/>
        <c:axId val="0"/>
      </c:bar3DChart>
      <c:catAx>
        <c:axId val="80204928"/>
        <c:scaling>
          <c:orientation val="minMax"/>
        </c:scaling>
        <c:axPos val="b"/>
        <c:tickLblPos val="nextTo"/>
        <c:crossAx val="80206464"/>
        <c:crosses val="autoZero"/>
        <c:auto val="1"/>
        <c:lblAlgn val="ctr"/>
        <c:lblOffset val="100"/>
      </c:catAx>
      <c:valAx>
        <c:axId val="80206464"/>
        <c:scaling>
          <c:orientation val="minMax"/>
        </c:scaling>
        <c:axPos val="l"/>
        <c:majorGridlines/>
        <c:numFmt formatCode="General" sourceLinked="1"/>
        <c:tickLblPos val="nextTo"/>
        <c:crossAx val="80204928"/>
        <c:crosses val="autoZero"/>
        <c:crossBetween val="between"/>
      </c:valAx>
    </c:plotArea>
    <c:legend>
      <c:legendPos val="r"/>
    </c:legend>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03A45BA1-980A-4507-BE5A-5C1E7C2FFD8F}" type="datetimeFigureOut">
              <a:rPr lang="en-US"/>
              <a:pPr/>
              <a:t>11/17/2013</a:t>
            </a:fld>
            <a:endParaRPr/>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57E03411-58E2-43FD-AE1D-AD77DFF8CB20}" type="slidenum">
              <a:rPr/>
              <a:pPr/>
              <a:t>‹#›</a:t>
            </a:fld>
            <a:endParaRPr/>
          </a:p>
        </p:txBody>
      </p:sp>
    </p:spTree>
    <p:extLst>
      <p:ext uri="{BB962C8B-B14F-4D97-AF65-F5344CB8AC3E}">
        <p14:creationId xmlns:p14="http://schemas.microsoft.com/office/powerpoint/2010/main" xmlns=""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5A3416D-7FED-43BC-AA7C-D92DBA01ED64}" type="datetimeFigureOut">
              <a:rPr lang="en-US"/>
              <a:pPr/>
              <a:t>11/17/2013</a:t>
            </a:fld>
            <a:endParaRPr/>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8DC57A8-AE18-4654-B6AF-04B3577165BE}" type="slidenum">
              <a:rPr/>
              <a:pPr/>
              <a:t>‹#›</a:t>
            </a:fld>
            <a:endParaRPr/>
          </a:p>
        </p:txBody>
      </p:sp>
    </p:spTree>
    <p:extLst>
      <p:ext uri="{BB962C8B-B14F-4D97-AF65-F5344CB8AC3E}">
        <p14:creationId xmlns:p14="http://schemas.microsoft.com/office/powerpoint/2010/main" xmlns=""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this presentation is from the perspective of an English teacher with some experience teaching art. I will do my best to make it relate to you.</a:t>
            </a:r>
          </a:p>
        </p:txBody>
      </p:sp>
      <p:sp>
        <p:nvSpPr>
          <p:cNvPr id="4" name="Slide Number Placeholder 3"/>
          <p:cNvSpPr>
            <a:spLocks noGrp="1"/>
          </p:cNvSpPr>
          <p:nvPr>
            <p:ph type="sldNum" sz="quarter" idx="10"/>
          </p:nvPr>
        </p:nvSpPr>
        <p:spPr/>
        <p:txBody>
          <a:bodyPr/>
          <a:lstStyle/>
          <a:p>
            <a:fld id="{C8DC57A8-AE18-4654-B6AF-04B3577165BE}" type="slidenum">
              <a:rPr lang="en-US" smtClean="0"/>
              <a:pPr/>
              <a:t>4</a:t>
            </a:fld>
            <a:endParaRPr lang="en-US"/>
          </a:p>
        </p:txBody>
      </p:sp>
    </p:spTree>
    <p:extLst>
      <p:ext uri="{BB962C8B-B14F-4D97-AF65-F5344CB8AC3E}">
        <p14:creationId xmlns:p14="http://schemas.microsoft.com/office/powerpoint/2010/main" xmlns="" val="307309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popular books</a:t>
            </a:r>
            <a:r>
              <a:rPr lang="en-US" baseline="0" dirty="0" smtClean="0"/>
              <a:t> are helpful in teaching difficult topics:</a:t>
            </a:r>
          </a:p>
          <a:p>
            <a:pPr marL="233309" indent="-233309">
              <a:buFont typeface="+mj-lt"/>
              <a:buAutoNum type="arabicPeriod"/>
            </a:pPr>
            <a:r>
              <a:rPr lang="en-US" i="0" baseline="0" dirty="0" smtClean="0"/>
              <a:t> </a:t>
            </a:r>
            <a:r>
              <a:rPr lang="en-US" i="1" baseline="0" dirty="0" err="1" smtClean="0"/>
              <a:t>Maus</a:t>
            </a:r>
            <a:r>
              <a:rPr lang="en-US" i="0" baseline="0" dirty="0" smtClean="0"/>
              <a:t> focuses on the true story of Art </a:t>
            </a:r>
            <a:r>
              <a:rPr lang="en-US" i="0" baseline="0" dirty="0" err="1" smtClean="0"/>
              <a:t>Spiegelman’s</a:t>
            </a:r>
            <a:r>
              <a:rPr lang="en-US" i="0" baseline="0" dirty="0" smtClean="0"/>
              <a:t> father and surviving Nazi Germany. Winner of the Pulitzer Prize, this book is now commonly read and taught in college courses around the nation.</a:t>
            </a:r>
          </a:p>
          <a:p>
            <a:pPr marL="233309" indent="-233309">
              <a:buFont typeface="+mj-lt"/>
              <a:buAutoNum type="arabicPeriod"/>
            </a:pPr>
            <a:r>
              <a:rPr lang="en-US" i="0" baseline="0" dirty="0" smtClean="0"/>
              <a:t>Gene Yang’s </a:t>
            </a:r>
            <a:r>
              <a:rPr lang="en-US" i="1" baseline="0" dirty="0" smtClean="0"/>
              <a:t>American Born Chinese</a:t>
            </a:r>
            <a:r>
              <a:rPr lang="en-US" i="0" baseline="0" dirty="0" smtClean="0"/>
              <a:t> weaves three storylines together as each protagonist tries to solve their problem.</a:t>
            </a:r>
          </a:p>
          <a:p>
            <a:pPr marL="233309" indent="-233309" defTabSz="933237">
              <a:defRPr/>
            </a:pPr>
            <a:endParaRPr lang="en-US" dirty="0" smtClean="0"/>
          </a:p>
          <a:p>
            <a:pPr marL="233309" indent="-233309" defTabSz="933237">
              <a:defRPr/>
            </a:pPr>
            <a:r>
              <a:rPr lang="en-US" dirty="0" smtClean="0"/>
              <a:t>Source: Moeller, R. A. (2013). Convincing the naysayers.</a:t>
            </a:r>
            <a:r>
              <a:rPr lang="en-US" i="1" dirty="0" smtClean="0"/>
              <a:t> Knowledge Quest</a:t>
            </a:r>
            <a:r>
              <a:rPr lang="en-US" dirty="0" smtClean="0"/>
              <a:t>, </a:t>
            </a:r>
            <a:r>
              <a:rPr lang="en-US" i="1" dirty="0" smtClean="0"/>
              <a:t>41</a:t>
            </a:r>
            <a:r>
              <a:rPr lang="en-US" dirty="0" smtClean="0"/>
              <a:t>(3), 12-17.</a:t>
            </a:r>
          </a:p>
        </p:txBody>
      </p:sp>
      <p:sp>
        <p:nvSpPr>
          <p:cNvPr id="4" name="Slide Number Placeholder 3"/>
          <p:cNvSpPr>
            <a:spLocks noGrp="1"/>
          </p:cNvSpPr>
          <p:nvPr>
            <p:ph type="sldNum" sz="quarter" idx="10"/>
          </p:nvPr>
        </p:nvSpPr>
        <p:spPr/>
        <p:txBody>
          <a:bodyPr/>
          <a:lstStyle/>
          <a:p>
            <a:fld id="{C8DC57A8-AE18-4654-B6AF-04B3577165BE}"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3309" indent="-233309" defTabSz="933237">
              <a:buFontTx/>
              <a:buAutoNum type="arabicPeriod"/>
              <a:defRPr/>
            </a:pPr>
            <a:r>
              <a:rPr lang="en-US" dirty="0" smtClean="0"/>
              <a:t>Best practices dictate</a:t>
            </a:r>
            <a:r>
              <a:rPr lang="en-US" baseline="0" dirty="0" smtClean="0"/>
              <a:t> the need to teach meeting the standards. Using graphic novels allows one ways for teachers to do that.</a:t>
            </a:r>
          </a:p>
          <a:p>
            <a:pPr marL="233309" marR="0" indent="-233309" algn="l" defTabSz="933237" rtl="0" eaLnBrk="1" fontAlgn="auto" latinLnBrk="0" hangingPunct="1">
              <a:lnSpc>
                <a:spcPct val="100000"/>
              </a:lnSpc>
              <a:spcBef>
                <a:spcPts val="0"/>
              </a:spcBef>
              <a:spcAft>
                <a:spcPts val="0"/>
              </a:spcAft>
              <a:buClrTx/>
              <a:buSzTx/>
              <a:buFontTx/>
              <a:buAutoNum type="arabicPeriod"/>
              <a:tabLst/>
              <a:defRPr/>
            </a:pPr>
            <a:r>
              <a:rPr lang="en-US" dirty="0" smtClean="0"/>
              <a:t>CCSS</a:t>
            </a:r>
            <a:r>
              <a:rPr lang="en-US" baseline="0" dirty="0" smtClean="0"/>
              <a:t> </a:t>
            </a:r>
            <a:r>
              <a:rPr lang="en-US" dirty="0" smtClean="0"/>
              <a:t>ELA</a:t>
            </a:r>
            <a:r>
              <a:rPr lang="en-US" baseline="0" dirty="0" smtClean="0"/>
              <a:t> </a:t>
            </a:r>
            <a:r>
              <a:rPr lang="en-US" dirty="0" smtClean="0"/>
              <a:t>Literacy Standard</a:t>
            </a:r>
            <a:r>
              <a:rPr lang="en-US" baseline="0" dirty="0" smtClean="0"/>
              <a:t> 10 for grades </a:t>
            </a:r>
            <a:r>
              <a:rPr lang="en-US" dirty="0" smtClean="0"/>
              <a:t>6-8</a:t>
            </a:r>
            <a:r>
              <a:rPr lang="en-US" baseline="0" dirty="0" smtClean="0"/>
              <a:t>: </a:t>
            </a:r>
            <a:r>
              <a:rPr lang="en-US" dirty="0" smtClean="0"/>
              <a:t>By the end of the year, read and comprehend literature, including stories, dramas, and poems, in the grades 6–8 text complexity band proficiently, with scaffolding as needed at the high end of the range.</a:t>
            </a:r>
          </a:p>
          <a:p>
            <a:pPr marL="233309" indent="-233309" defTabSz="933237">
              <a:buFontTx/>
              <a:buAutoNum type="arabicPeriod"/>
              <a:defRPr/>
            </a:pPr>
            <a:r>
              <a:rPr lang="en-US" dirty="0" smtClean="0"/>
              <a:t>Graphic novels allow students, especially</a:t>
            </a:r>
            <a:r>
              <a:rPr lang="en-US" baseline="0" dirty="0" smtClean="0"/>
              <a:t> struggling or unmotivated readers,</a:t>
            </a:r>
            <a:r>
              <a:rPr lang="en-US" dirty="0" smtClean="0"/>
              <a:t> scaffolding</a:t>
            </a:r>
            <a:r>
              <a:rPr lang="en-US" baseline="0" dirty="0" smtClean="0"/>
              <a:t> to aid comprehension of difficult grade level texts.</a:t>
            </a:r>
          </a:p>
          <a:p>
            <a:pPr marL="233309" indent="-233309" defTabSz="933237">
              <a:buFontTx/>
              <a:buAutoNum type="arabicPeriod"/>
              <a:defRPr/>
            </a:pPr>
            <a:endParaRPr lang="en-US" baseline="0" dirty="0" smtClean="0"/>
          </a:p>
          <a:p>
            <a:pPr marL="233309" indent="-233309" defTabSz="933237">
              <a:defRPr/>
            </a:pPr>
            <a:r>
              <a:rPr lang="en-US" dirty="0" smtClean="0"/>
              <a:t>Source: </a:t>
            </a:r>
            <a:r>
              <a:rPr lang="en-US" dirty="0" err="1" smtClean="0"/>
              <a:t>Brozo</a:t>
            </a:r>
            <a:r>
              <a:rPr lang="en-US" dirty="0" smtClean="0"/>
              <a:t>, W. G. (2012). Building bridges for boys: Graphic novels in the content classroom. </a:t>
            </a:r>
            <a:r>
              <a:rPr lang="en-US" i="1" dirty="0" smtClean="0"/>
              <a:t>Journal of Adolescent &amp; Adult Literacy</a:t>
            </a:r>
            <a:r>
              <a:rPr lang="en-US" dirty="0" smtClean="0"/>
              <a:t>, </a:t>
            </a:r>
            <a:r>
              <a:rPr lang="en-US" i="1" dirty="0" smtClean="0"/>
              <a:t>55</a:t>
            </a:r>
            <a:r>
              <a:rPr lang="en-US" dirty="0" smtClean="0"/>
              <a:t>(6), 550.</a:t>
            </a:r>
          </a:p>
          <a:p>
            <a:pPr marL="233309" indent="-233309" defTabSz="933237">
              <a:defRPr/>
            </a:pPr>
            <a:r>
              <a:rPr lang="en-US" dirty="0" smtClean="0"/>
              <a:t>Source:</a:t>
            </a:r>
            <a:r>
              <a:rPr lang="en-US" baseline="0" dirty="0" smtClean="0"/>
              <a:t> </a:t>
            </a:r>
            <a:r>
              <a:rPr lang="en-US" dirty="0" smtClean="0"/>
              <a:t>Howard, R. M. (2012). </a:t>
            </a:r>
            <a:r>
              <a:rPr lang="en-US" dirty="0" err="1" smtClean="0"/>
              <a:t>ELLs’</a:t>
            </a:r>
            <a:r>
              <a:rPr lang="en-US" dirty="0" smtClean="0"/>
              <a:t> perceptions of </a:t>
            </a:r>
            <a:r>
              <a:rPr lang="en-US" dirty="0" err="1" smtClean="0"/>
              <a:t>reading.</a:t>
            </a:r>
            <a:r>
              <a:rPr lang="en-US" i="1" dirty="0" err="1" smtClean="0"/>
              <a:t>Reading</a:t>
            </a:r>
            <a:r>
              <a:rPr lang="en-US" i="1" dirty="0" smtClean="0"/>
              <a:t> Improvement, 49</a:t>
            </a:r>
            <a:r>
              <a:rPr lang="en-US" dirty="0" smtClean="0"/>
              <a:t>(3), 113-126.March 9, 2013.Retrieved fromhttp://ezproxy.csp.edu/login?url=http://search.ebscohost.com/login.aspx?direct=true&amp;db=aph&amp;AN=82186311.</a:t>
            </a:r>
          </a:p>
        </p:txBody>
      </p:sp>
      <p:sp>
        <p:nvSpPr>
          <p:cNvPr id="4" name="Slide Number Placeholder 3"/>
          <p:cNvSpPr>
            <a:spLocks noGrp="1"/>
          </p:cNvSpPr>
          <p:nvPr>
            <p:ph type="sldNum" sz="quarter" idx="10"/>
          </p:nvPr>
        </p:nvSpPr>
        <p:spPr/>
        <p:txBody>
          <a:bodyPr/>
          <a:lstStyle/>
          <a:p>
            <a:fld id="{C8DC57A8-AE18-4654-B6AF-04B3577165BE}"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3309" lvl="1" indent="-233309" defTabSz="933237">
              <a:buFontTx/>
              <a:buAutoNum type="arabicPeriod"/>
              <a:defRPr/>
            </a:pPr>
            <a:r>
              <a:rPr lang="en-US" dirty="0" smtClean="0"/>
              <a:t>Create a classroom culture that fosters literacy motivation – Several</a:t>
            </a:r>
            <a:r>
              <a:rPr lang="en-US" baseline="0" dirty="0" smtClean="0"/>
              <a:t> of my resources show that students are motivated to read graphic novels because they find them enjoyable, connecting with the next idea…</a:t>
            </a:r>
            <a:endParaRPr lang="en-US" dirty="0" smtClean="0"/>
          </a:p>
          <a:p>
            <a:pPr marL="233309" lvl="1" indent="-233309" defTabSz="933237">
              <a:buFontTx/>
              <a:buAutoNum type="arabicPeriod"/>
              <a:defRPr/>
            </a:pPr>
            <a:r>
              <a:rPr lang="en-US" dirty="0" smtClean="0"/>
              <a:t>Teach reading for authentic meaning-making purposes: for pleasure – Again, students like reading graphic novels and choose to read them</a:t>
            </a:r>
            <a:r>
              <a:rPr lang="en-US" baseline="0" dirty="0" smtClean="0"/>
              <a:t> for fun.</a:t>
            </a:r>
            <a:endParaRPr lang="en-US" dirty="0" smtClean="0"/>
          </a:p>
          <a:p>
            <a:pPr marL="233309" lvl="1" indent="-233309" defTabSz="933237">
              <a:buFontTx/>
              <a:buAutoNum type="arabicPeriod"/>
              <a:defRPr/>
            </a:pPr>
            <a:r>
              <a:rPr lang="en-US" dirty="0" smtClean="0"/>
              <a:t>Provide students with scaffolded instruction – The</a:t>
            </a:r>
            <a:r>
              <a:rPr lang="en-US" baseline="0" dirty="0" smtClean="0"/>
              <a:t> graphics provide a visual scaffolding of the text, aiding the student even when the teacher is not there to help.</a:t>
            </a:r>
            <a:endParaRPr lang="en-US" dirty="0" smtClean="0"/>
          </a:p>
          <a:p>
            <a:pPr marL="233309" lvl="1" indent="-233309" defTabSz="933237">
              <a:buFontTx/>
              <a:buAutoNum type="arabicPeriod"/>
              <a:defRPr/>
            </a:pPr>
            <a:r>
              <a:rPr lang="en-US" dirty="0" smtClean="0"/>
              <a:t>Give students time for self-selected independent reading – Allow</a:t>
            </a:r>
            <a:r>
              <a:rPr lang="en-US" baseline="0" dirty="0" smtClean="0"/>
              <a:t> time for students to choose and read graphic novels they enjoy. At least allow graphic novels to be an independent reading choice.</a:t>
            </a:r>
            <a:endParaRPr lang="en-US" dirty="0" smtClean="0"/>
          </a:p>
          <a:p>
            <a:pPr marL="233309" lvl="1" indent="-233309" defTabSz="933237">
              <a:buFontTx/>
              <a:buAutoNum type="arabicPeriod"/>
              <a:defRPr/>
            </a:pPr>
            <a:r>
              <a:rPr lang="en-US" dirty="0" smtClean="0"/>
              <a:t>Provide students with high-quality literature across wide range of genres</a:t>
            </a:r>
            <a:r>
              <a:rPr lang="en-US" baseline="0" dirty="0" smtClean="0"/>
              <a:t> – Just as with other forms of literature, graphic novels are available in a variety of genres and difficulties. It is important to preview the graphic novels before making them available to students, but there are many high-quality graphic novels to choose from.</a:t>
            </a:r>
            <a:endParaRPr lang="en-US" dirty="0" smtClean="0"/>
          </a:p>
          <a:p>
            <a:pPr marL="233309" lvl="1" indent="-233309" defTabSz="933237">
              <a:defRPr/>
            </a:pPr>
            <a:endParaRPr lang="en-US" dirty="0" smtClean="0"/>
          </a:p>
          <a:p>
            <a:pPr marL="233309" lvl="1" indent="-233309" defTabSz="933237">
              <a:defRPr/>
            </a:pPr>
            <a:r>
              <a:rPr lang="en-US" dirty="0" smtClean="0"/>
              <a:t>Source: Morrow, L., &amp; Gambrell, L. (2011).  </a:t>
            </a:r>
            <a:r>
              <a:rPr lang="en-US" i="1" dirty="0" smtClean="0"/>
              <a:t>Best practices in literacy instruction (4). </a:t>
            </a:r>
            <a:r>
              <a:rPr lang="en-US" dirty="0" smtClean="0"/>
              <a:t>New York, NY:  The Guilford Press.</a:t>
            </a:r>
          </a:p>
          <a:p>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do a pre-reading</a:t>
            </a:r>
            <a:r>
              <a:rPr lang="en-US" baseline="0" dirty="0" smtClean="0"/>
              <a:t> activity to prepare for reading graphic novels. We will start with a book walk, examining the cover, title, author, and any text on the back. Then we will share how to read the panels, including techniques used by graphic artists to draw the eye in.</a:t>
            </a:r>
          </a:p>
          <a:p>
            <a:r>
              <a:rPr lang="en-US" baseline="0" dirty="0" smtClean="0"/>
              <a:t>Afterwards, we will start reading </a:t>
            </a:r>
            <a:r>
              <a:rPr lang="en-US" i="1" baseline="0" dirty="0" smtClean="0"/>
              <a:t>Rapunzel’s Revenge</a:t>
            </a:r>
            <a:r>
              <a:rPr lang="en-US" i="0" baseline="0" dirty="0" smtClean="0"/>
              <a:t> and sharing our reactions to the pages. It will be important to discuss what is happening in both the text and the graphics, since they combine to tell the whole story.</a:t>
            </a:r>
          </a:p>
          <a:p>
            <a:r>
              <a:rPr lang="en-US" i="0" baseline="0" dirty="0" smtClean="0"/>
              <a:t>When I feel that students understand how to read graphic novels sufficiently, I will have them read one on their own and complete a book review or make a bookmark as a final project. </a:t>
            </a:r>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plan to conduct</a:t>
            </a:r>
            <a:r>
              <a:rPr lang="en-US" baseline="0" dirty="0" smtClean="0"/>
              <a:t> action research in my classroom to show whether or not graphic novels do increase comprehension when reading the same story. My hypothesis is that it will help, but I haven’t found any quantitative data to support this yet.</a:t>
            </a:r>
          </a:p>
          <a:p>
            <a:r>
              <a:rPr lang="en-US" baseline="0" dirty="0" smtClean="0"/>
              <a:t>I will split the students by gender and NWEA MAP testing scores so that there will be a mix of boys and girls of varying scores in each group. They will start with a pretest. Then, they will meet in small groups to read </a:t>
            </a:r>
            <a:r>
              <a:rPr lang="en-US" i="1" baseline="0" dirty="0" smtClean="0"/>
              <a:t>William Wilson</a:t>
            </a:r>
            <a:r>
              <a:rPr lang="en-US" i="0" baseline="0" dirty="0" smtClean="0"/>
              <a:t> and </a:t>
            </a:r>
            <a:r>
              <a:rPr lang="en-US" i="1" baseline="0" dirty="0" smtClean="0"/>
              <a:t>The Cask of Amontillado</a:t>
            </a:r>
            <a:r>
              <a:rPr lang="en-US" i="0" baseline="0" dirty="0" smtClean="0"/>
              <a:t>. I will provide each group with the same scaffolding activities, but will not otherwise assist them. This will help ensure that only the text is responsible for aiding comprehension, and not the teacher. After reading each short story and discussing in groups, all will take the posttest. I will then interview each to determine whether or not they felt the graphic novel aided their understanding of the story.</a:t>
            </a:r>
          </a:p>
          <a:p>
            <a:r>
              <a:rPr lang="en-US" i="0" baseline="0" dirty="0" smtClean="0"/>
              <a:t>This data will be used to support my research and hopefully help me determine whether or not graphic novels aid comprehension.</a:t>
            </a:r>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an Art Classroom</a:t>
            </a:r>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pPr/>
              <a:t>28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an English classroom…</a:t>
            </a:r>
          </a:p>
        </p:txBody>
      </p:sp>
      <p:sp>
        <p:nvSpPr>
          <p:cNvPr id="4" name="Slide Number Placeholder 3"/>
          <p:cNvSpPr>
            <a:spLocks noGrp="1"/>
          </p:cNvSpPr>
          <p:nvPr>
            <p:ph type="sldNum" sz="quarter" idx="10"/>
          </p:nvPr>
        </p:nvSpPr>
        <p:spPr/>
        <p:txBody>
          <a:bodyPr/>
          <a:lstStyle/>
          <a:p>
            <a:fld id="{C8DC57A8-AE18-4654-B6AF-04B3577165BE}" type="slidenum">
              <a:rPr lang="en-US" smtClean="0"/>
              <a:pPr/>
              <a:t>29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the importance</a:t>
            </a:r>
            <a:r>
              <a:rPr lang="en-US" baseline="0" dirty="0" smtClean="0"/>
              <a:t> of character positioning. When should they face each other, face away, look at the “audience”? What expressions should they make? Why?</a:t>
            </a:r>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3309" indent="-233309">
              <a:buFont typeface="+mj-lt"/>
              <a:buAutoNum type="arabicPeriod"/>
            </a:pPr>
            <a:r>
              <a:rPr lang="en-US" dirty="0" smtClean="0"/>
              <a:t>Notice the differences</a:t>
            </a:r>
            <a:r>
              <a:rPr lang="en-US" baseline="0" dirty="0" smtClean="0"/>
              <a:t> between the two columns of the graphic. </a:t>
            </a:r>
          </a:p>
          <a:p>
            <a:pPr marL="233309" indent="-233309">
              <a:buFont typeface="+mj-lt"/>
              <a:buAutoNum type="arabicPeriod"/>
            </a:pPr>
            <a:r>
              <a:rPr lang="en-US" baseline="0" dirty="0" smtClean="0"/>
              <a:t>The first column shows a singular picture. It is </a:t>
            </a:r>
            <a:r>
              <a:rPr lang="en-US" b="1" baseline="0" dirty="0" smtClean="0"/>
              <a:t>not</a:t>
            </a:r>
            <a:r>
              <a:rPr lang="en-US" b="0" baseline="0" dirty="0" smtClean="0"/>
              <a:t> sequential and does </a:t>
            </a:r>
            <a:r>
              <a:rPr lang="en-US" b="1" baseline="0" dirty="0" smtClean="0"/>
              <a:t>not</a:t>
            </a:r>
            <a:r>
              <a:rPr lang="en-US" b="0" baseline="0" dirty="0" smtClean="0"/>
              <a:t> tell a story. This would be similar to a single panel cartoon. It is related to comics in the style but is not in itself a comic.</a:t>
            </a:r>
          </a:p>
          <a:p>
            <a:pPr marL="233309" indent="-233309">
              <a:buFont typeface="+mj-lt"/>
              <a:buAutoNum type="arabicPeriod"/>
            </a:pPr>
            <a:r>
              <a:rPr lang="en-US" b="0" baseline="0" dirty="0" smtClean="0"/>
              <a:t>The second set</a:t>
            </a:r>
            <a:r>
              <a:rPr lang="en-US" b="1" baseline="0" dirty="0" smtClean="0"/>
              <a:t> is</a:t>
            </a:r>
            <a:r>
              <a:rPr lang="en-US" b="0" baseline="0" dirty="0" smtClean="0"/>
              <a:t> sequential, telling a very short story.</a:t>
            </a:r>
          </a:p>
          <a:p>
            <a:pPr marL="233309" indent="-233309">
              <a:buFont typeface="+mj-lt"/>
              <a:buAutoNum type="arabicPeriod"/>
            </a:pPr>
            <a:r>
              <a:rPr lang="en-US" b="0" baseline="0" dirty="0" smtClean="0"/>
              <a:t>This is the visual difference between a drawing and sequential art.</a:t>
            </a:r>
          </a:p>
          <a:p>
            <a:pPr marL="233309" indent="-233309">
              <a:buFont typeface="+mj-lt"/>
              <a:buAutoNum type="arabicPeriod"/>
            </a:pPr>
            <a:r>
              <a:rPr lang="en-US" b="0" baseline="0" dirty="0" smtClean="0"/>
              <a:t>A graphic novel is a comic that tells a long enough story that it requires a spine (like a book). It tells a story through graphics and text with a beginning, a middle, and an end.</a:t>
            </a:r>
            <a:endParaRPr lang="en-US" dirty="0" smtClean="0"/>
          </a:p>
          <a:p>
            <a:endParaRPr lang="en-US" dirty="0" smtClean="0"/>
          </a:p>
          <a:p>
            <a:r>
              <a:rPr lang="en-US" dirty="0" smtClean="0"/>
              <a:t>*Source:</a:t>
            </a:r>
            <a:r>
              <a:rPr lang="en-US" baseline="0" dirty="0" smtClean="0"/>
              <a:t> </a:t>
            </a:r>
            <a:r>
              <a:rPr lang="en-US" dirty="0" smtClean="0"/>
              <a:t>McCloud,</a:t>
            </a:r>
            <a:r>
              <a:rPr lang="en-US" baseline="0" dirty="0" smtClean="0"/>
              <a:t> S. (1993). </a:t>
            </a:r>
            <a:r>
              <a:rPr lang="en-US" i="1" baseline="0" dirty="0" smtClean="0"/>
              <a:t>Understanding comics: The invisible art</a:t>
            </a:r>
            <a:r>
              <a:rPr lang="en-US" i="0" baseline="0" dirty="0" smtClean="0"/>
              <a:t>. New York: William Morrow. </a:t>
            </a:r>
          </a:p>
          <a:p>
            <a:pPr defTabSz="933237">
              <a:defRPr/>
            </a:pPr>
            <a:r>
              <a:rPr lang="en-US" i="0" baseline="0" dirty="0" smtClean="0"/>
              <a:t>**Source: </a:t>
            </a:r>
            <a:r>
              <a:rPr lang="en-US" dirty="0" smtClean="0"/>
              <a:t>Yang, G. (2008). Graphic novels in the classroom. </a:t>
            </a:r>
            <a:r>
              <a:rPr lang="en-US" i="1" dirty="0" smtClean="0"/>
              <a:t>Language Arts</a:t>
            </a:r>
            <a:r>
              <a:rPr lang="en-US" dirty="0" smtClean="0"/>
              <a:t>, </a:t>
            </a:r>
            <a:r>
              <a:rPr lang="en-US" i="1" dirty="0" smtClean="0"/>
              <a:t>85</a:t>
            </a:r>
            <a:r>
              <a:rPr lang="en-US" dirty="0" smtClean="0"/>
              <a:t>(3), 185. March 10, 2013. Retrieved from http://intranet.ecu.edu/cs-lib/trc/upload/Gene_Yang_article.pdf.</a:t>
            </a:r>
          </a:p>
        </p:txBody>
      </p:sp>
      <p:sp>
        <p:nvSpPr>
          <p:cNvPr id="4" name="Slide Number Placeholder 3"/>
          <p:cNvSpPr>
            <a:spLocks noGrp="1"/>
          </p:cNvSpPr>
          <p:nvPr>
            <p:ph type="sldNum" sz="quarter" idx="10"/>
          </p:nvPr>
        </p:nvSpPr>
        <p:spPr/>
        <p:txBody>
          <a:bodyPr/>
          <a:lstStyle/>
          <a:p>
            <a:fld id="{C8DC57A8-AE18-4654-B6AF-04B3577165BE}"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3309" indent="-233309">
              <a:buFont typeface="+mj-lt"/>
              <a:buAutoNum type="arabicPeriod"/>
            </a:pPr>
            <a:r>
              <a:rPr lang="en-US" dirty="0" smtClean="0"/>
              <a:t>The Egyptian</a:t>
            </a:r>
            <a:r>
              <a:rPr lang="en-US" baseline="0" dirty="0" smtClean="0"/>
              <a:t> paintings were read zigzag from bottom to top. When put together, they formed a juxtaposed story.</a:t>
            </a:r>
          </a:p>
          <a:p>
            <a:pPr marL="233309" indent="-233309">
              <a:buFont typeface="+mj-lt"/>
              <a:buAutoNum type="arabicPeriod"/>
            </a:pPr>
            <a:r>
              <a:rPr lang="en-US" baseline="0" dirty="0" smtClean="0"/>
              <a:t>Ancient Mexican civilizations (such as the Mayans and Aztecs) had various forms of images that when put side-by-side told a story. A set of painted </a:t>
            </a:r>
            <a:r>
              <a:rPr lang="en-US" baseline="0" dirty="0" err="1" smtClean="0"/>
              <a:t>screenfolds</a:t>
            </a:r>
            <a:r>
              <a:rPr lang="en-US" baseline="0" dirty="0" smtClean="0"/>
              <a:t> told stories of military battles and politics.</a:t>
            </a:r>
          </a:p>
          <a:p>
            <a:pPr marL="233309" indent="-233309">
              <a:buFont typeface="+mj-lt"/>
              <a:buAutoNum type="arabicPeriod"/>
            </a:pPr>
            <a:r>
              <a:rPr lang="en-US" baseline="0" dirty="0" smtClean="0"/>
              <a:t>Finally, the picture on the right shows a picture of part of the 230 foot long Bayeux Tapestry of the Norman Conquest of England. Again, when the images are side-by-side, they tell a story.</a:t>
            </a:r>
            <a:endParaRPr lang="en-US" dirty="0" smtClean="0"/>
          </a:p>
          <a:p>
            <a:endParaRPr lang="en-US" dirty="0" smtClean="0"/>
          </a:p>
          <a:p>
            <a:r>
              <a:rPr lang="en-US" dirty="0" smtClean="0"/>
              <a:t>Source:</a:t>
            </a:r>
            <a:r>
              <a:rPr lang="en-US" baseline="0" dirty="0" smtClean="0"/>
              <a:t> </a:t>
            </a:r>
            <a:r>
              <a:rPr lang="en-US" dirty="0" smtClean="0"/>
              <a:t>McCloud,</a:t>
            </a:r>
            <a:r>
              <a:rPr lang="en-US" baseline="0" dirty="0" smtClean="0"/>
              <a:t> S. (1993). </a:t>
            </a:r>
            <a:r>
              <a:rPr lang="en-US" i="1" baseline="0" dirty="0" smtClean="0"/>
              <a:t>Understanding comics: The invisible art</a:t>
            </a:r>
            <a:r>
              <a:rPr lang="en-US" i="0" baseline="0" dirty="0" smtClean="0"/>
              <a:t>. New York: William Morrow. </a:t>
            </a:r>
          </a:p>
        </p:txBody>
      </p:sp>
      <p:sp>
        <p:nvSpPr>
          <p:cNvPr id="4" name="Slide Number Placeholder 3"/>
          <p:cNvSpPr>
            <a:spLocks noGrp="1"/>
          </p:cNvSpPr>
          <p:nvPr>
            <p:ph type="sldNum" sz="quarter" idx="10"/>
          </p:nvPr>
        </p:nvSpPr>
        <p:spPr/>
        <p:txBody>
          <a:bodyPr/>
          <a:lstStyle/>
          <a:p>
            <a:fld id="{C8DC57A8-AE18-4654-B6AF-04B3577165BE}"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3309" indent="-233309">
              <a:buFont typeface="+mj-lt"/>
              <a:buAutoNum type="arabicPeriod"/>
            </a:pPr>
            <a:r>
              <a:rPr lang="en-US" dirty="0" smtClean="0"/>
              <a:t>The printing press, invented by</a:t>
            </a:r>
            <a:r>
              <a:rPr lang="en-US" baseline="0" dirty="0" smtClean="0"/>
              <a:t> </a:t>
            </a:r>
            <a:r>
              <a:rPr lang="en-US" dirty="0" smtClean="0"/>
              <a:t>Johannes Gutenberg</a:t>
            </a:r>
            <a:r>
              <a:rPr lang="en-US" baseline="0" dirty="0" smtClean="0"/>
              <a:t> in </a:t>
            </a:r>
            <a:r>
              <a:rPr lang="en-US" dirty="0" smtClean="0"/>
              <a:t>1450, opened up the accessibility of printed art </a:t>
            </a:r>
            <a:r>
              <a:rPr lang="en-US" baseline="0" dirty="0" smtClean="0"/>
              <a:t>to everybody. Previously, only the rich could afford it.</a:t>
            </a:r>
          </a:p>
          <a:p>
            <a:pPr marL="233309" indent="-233309">
              <a:buFont typeface="+mj-lt"/>
              <a:buAutoNum type="arabicPeriod"/>
            </a:pPr>
            <a:r>
              <a:rPr lang="en-US" dirty="0" smtClean="0"/>
              <a:t>“A Harlot’s Progression” by Hogarth</a:t>
            </a:r>
            <a:r>
              <a:rPr lang="en-US" baseline="0" dirty="0" smtClean="0"/>
              <a:t> was intended to be seen side-by-side to share the story. An early example of comics.</a:t>
            </a:r>
          </a:p>
          <a:p>
            <a:pPr marL="233309" indent="-233309">
              <a:buFont typeface="+mj-lt"/>
              <a:buAutoNum type="arabicPeriod"/>
            </a:pPr>
            <a:r>
              <a:rPr lang="en-US" dirty="0" err="1" smtClean="0"/>
              <a:t>Rodolphe</a:t>
            </a:r>
            <a:r>
              <a:rPr lang="en-US" dirty="0" smtClean="0"/>
              <a:t> </a:t>
            </a:r>
            <a:r>
              <a:rPr lang="en-US" dirty="0" err="1" smtClean="0"/>
              <a:t>Topffer</a:t>
            </a:r>
            <a:r>
              <a:rPr lang="en-US" dirty="0" smtClean="0"/>
              <a:t> is considered the father of the modern day comic because he</a:t>
            </a:r>
            <a:r>
              <a:rPr lang="en-US" baseline="0" dirty="0" smtClean="0"/>
              <a:t> was one of the first to use caricature drawings and comic panels. He started drawing to entertain his students and friends. Later, his works were compiled into books and sold.</a:t>
            </a:r>
          </a:p>
          <a:p>
            <a:pPr marL="233309" indent="-233309">
              <a:buFont typeface="+mj-lt"/>
              <a:buAutoNum type="arabicPeriod"/>
            </a:pPr>
            <a:r>
              <a:rPr lang="en-US" baseline="0" dirty="0" smtClean="0"/>
              <a:t>In the 20</a:t>
            </a:r>
            <a:r>
              <a:rPr lang="en-US" baseline="30000" dirty="0" smtClean="0"/>
              <a:t>th</a:t>
            </a:r>
            <a:r>
              <a:rPr lang="en-US" baseline="0" dirty="0" smtClean="0"/>
              <a:t> Century, a variety of comics became popular ranging from the superhero style comic books (</a:t>
            </a:r>
            <a:r>
              <a:rPr lang="en-US" i="1" baseline="0" dirty="0" smtClean="0"/>
              <a:t>Batman, Superman, Spiderman</a:t>
            </a:r>
            <a:r>
              <a:rPr lang="en-US" i="0" baseline="0" dirty="0" smtClean="0"/>
              <a:t>) to the funnies found in newspapers to Japanese manga.</a:t>
            </a:r>
            <a:endParaRPr lang="en-US" dirty="0" smtClean="0"/>
          </a:p>
          <a:p>
            <a:endParaRPr lang="en-US" dirty="0" smtClean="0"/>
          </a:p>
          <a:p>
            <a:r>
              <a:rPr lang="en-US" dirty="0" smtClean="0"/>
              <a:t>Source:</a:t>
            </a:r>
            <a:r>
              <a:rPr lang="en-US" baseline="0" dirty="0" smtClean="0"/>
              <a:t> </a:t>
            </a:r>
            <a:r>
              <a:rPr lang="en-US" dirty="0" smtClean="0"/>
              <a:t>McCloud,</a:t>
            </a:r>
            <a:r>
              <a:rPr lang="en-US" baseline="0" dirty="0" smtClean="0"/>
              <a:t> S. (1993). </a:t>
            </a:r>
            <a:r>
              <a:rPr lang="en-US" i="1" baseline="0" dirty="0" smtClean="0"/>
              <a:t>Understanding comics: The invisible art</a:t>
            </a:r>
            <a:r>
              <a:rPr lang="en-US" i="0" baseline="0" dirty="0" smtClean="0"/>
              <a:t>. New York: William Morrow. </a:t>
            </a:r>
          </a:p>
        </p:txBody>
      </p:sp>
      <p:sp>
        <p:nvSpPr>
          <p:cNvPr id="4" name="Slide Number Placeholder 3"/>
          <p:cNvSpPr>
            <a:spLocks noGrp="1"/>
          </p:cNvSpPr>
          <p:nvPr>
            <p:ph type="sldNum" sz="quarter" idx="10"/>
          </p:nvPr>
        </p:nvSpPr>
        <p:spPr/>
        <p:txBody>
          <a:bodyPr/>
          <a:lstStyle/>
          <a:p>
            <a:fld id="{C8DC57A8-AE18-4654-B6AF-04B3577165BE}"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3309" indent="-233309">
              <a:buFont typeface="+mj-lt"/>
              <a:buAutoNum type="arabicPeriod"/>
            </a:pPr>
            <a:r>
              <a:rPr lang="en-US" dirty="0" smtClean="0"/>
              <a:t>The</a:t>
            </a:r>
            <a:r>
              <a:rPr lang="en-US" baseline="0" dirty="0" smtClean="0"/>
              <a:t> term “graphic novel” is first coined in 1964 by </a:t>
            </a:r>
            <a:r>
              <a:rPr lang="en-US" dirty="0" smtClean="0"/>
              <a:t>Richard Kyle</a:t>
            </a:r>
            <a:r>
              <a:rPr lang="en-US" baseline="0" dirty="0" smtClean="0"/>
              <a:t> who made a distinction between comics and novels with images and text.</a:t>
            </a:r>
          </a:p>
          <a:p>
            <a:pPr marL="233309" indent="-233309">
              <a:buFont typeface="+mj-lt"/>
              <a:buAutoNum type="arabicPeriod"/>
            </a:pPr>
            <a:r>
              <a:rPr lang="en-US" baseline="0" dirty="0" smtClean="0"/>
              <a:t>Will Eisner is given credit for popularizing the term with his book </a:t>
            </a:r>
            <a:r>
              <a:rPr lang="en-US" i="1" baseline="0" dirty="0" smtClean="0"/>
              <a:t>A Contract with God</a:t>
            </a:r>
            <a:r>
              <a:rPr lang="en-US" i="0" baseline="0" dirty="0" smtClean="0"/>
              <a:t>, labeling it as a graphic novel.</a:t>
            </a:r>
            <a:endParaRPr lang="en-US" baseline="0" dirty="0" smtClean="0"/>
          </a:p>
          <a:p>
            <a:pPr marL="233309" indent="-233309">
              <a:buFont typeface="+mj-lt"/>
              <a:buAutoNum type="arabicPeriod"/>
            </a:pPr>
            <a:r>
              <a:rPr lang="en-US" baseline="0" dirty="0" smtClean="0"/>
              <a:t>As books like </a:t>
            </a:r>
            <a:r>
              <a:rPr lang="en-US" i="1" baseline="0" dirty="0" err="1" smtClean="0"/>
              <a:t>Maus</a:t>
            </a:r>
            <a:r>
              <a:rPr lang="en-US" i="0" baseline="0" dirty="0" smtClean="0"/>
              <a:t> by Art </a:t>
            </a:r>
            <a:r>
              <a:rPr lang="en-US" i="0" baseline="0" dirty="0" err="1" smtClean="0"/>
              <a:t>Spiegelman</a:t>
            </a:r>
            <a:r>
              <a:rPr lang="en-US" i="0" baseline="0" dirty="0" smtClean="0"/>
              <a:t> gained popularity and recognition, people became even more aware of graphic novels, bringing them into the academic world.</a:t>
            </a:r>
            <a:endParaRPr lang="en-US" baseline="0" dirty="0" smtClean="0"/>
          </a:p>
          <a:p>
            <a:pPr marL="233309" indent="-233309" defTabSz="933237">
              <a:buFont typeface="+mj-lt"/>
              <a:buAutoNum type="arabicPeriod"/>
              <a:defRPr/>
            </a:pPr>
            <a:r>
              <a:rPr lang="en-US" baseline="0" dirty="0" smtClean="0"/>
              <a:t>The Book Industry Study Group, Inc. (BISG) is a U.S. trade association for policy, technical standards and research related to books and similar products. They officially recognized graphic novels as a category in book stores at the start of the 21</a:t>
            </a:r>
            <a:r>
              <a:rPr lang="en-US" baseline="30000" dirty="0" smtClean="0"/>
              <a:t>st</a:t>
            </a:r>
            <a:r>
              <a:rPr lang="en-US" baseline="0" dirty="0" smtClean="0"/>
              <a:t> Century.</a:t>
            </a:r>
            <a:endParaRPr lang="en-US" dirty="0" smtClean="0"/>
          </a:p>
          <a:p>
            <a:endParaRPr lang="en-US" dirty="0" smtClean="0"/>
          </a:p>
          <a:p>
            <a:r>
              <a:rPr lang="en-US" dirty="0" smtClean="0"/>
              <a:t>Source:</a:t>
            </a:r>
            <a:r>
              <a:rPr lang="en-US" baseline="0" dirty="0" smtClean="0"/>
              <a:t> </a:t>
            </a:r>
            <a:r>
              <a:rPr lang="en-US" dirty="0" smtClean="0"/>
              <a:t>McCloud,</a:t>
            </a:r>
            <a:r>
              <a:rPr lang="en-US" baseline="0" dirty="0" smtClean="0"/>
              <a:t> S. (1993). </a:t>
            </a:r>
            <a:r>
              <a:rPr lang="en-US" i="1" baseline="0" dirty="0" smtClean="0"/>
              <a:t>Understanding comics: The invisible art</a:t>
            </a:r>
            <a:r>
              <a:rPr lang="en-US" i="0" baseline="0" dirty="0" smtClean="0"/>
              <a:t>. New York: William Morrow. </a:t>
            </a:r>
          </a:p>
        </p:txBody>
      </p:sp>
      <p:sp>
        <p:nvSpPr>
          <p:cNvPr id="4" name="Slide Number Placeholder 3"/>
          <p:cNvSpPr>
            <a:spLocks noGrp="1"/>
          </p:cNvSpPr>
          <p:nvPr>
            <p:ph type="sldNum" sz="quarter" idx="10"/>
          </p:nvPr>
        </p:nvSpPr>
        <p:spPr/>
        <p:txBody>
          <a:bodyPr/>
          <a:lstStyle/>
          <a:p>
            <a:fld id="{C8DC57A8-AE18-4654-B6AF-04B3577165BE}"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3309" indent="-233309"/>
            <a:r>
              <a:rPr lang="en-US" dirty="0" smtClean="0"/>
              <a:t>Above is an example by</a:t>
            </a:r>
            <a:r>
              <a:rPr lang="en-US" baseline="0" dirty="0" smtClean="0"/>
              <a:t> Yang (2008) of the permanence of a graphic novel versus moving picture. Because students are reading at their pace, it doesn’t matter if they read it quickly or slowly. They will be able to go back and reread if necessary. This allows students to monitor for comprehension.</a:t>
            </a:r>
          </a:p>
          <a:p>
            <a:pPr marL="233309" indent="-233309"/>
            <a:endParaRPr lang="en-US" baseline="0" dirty="0" smtClean="0"/>
          </a:p>
          <a:p>
            <a:pPr marL="233309" indent="-233309" defTabSz="933237">
              <a:defRPr/>
            </a:pPr>
            <a:r>
              <a:rPr lang="en-US" dirty="0" smtClean="0"/>
              <a:t>Source: Yang, G.(2008).Graphic novels in the classroom. </a:t>
            </a:r>
            <a:r>
              <a:rPr lang="en-US" i="1" dirty="0" smtClean="0"/>
              <a:t>Language Arts</a:t>
            </a:r>
            <a:r>
              <a:rPr lang="en-US" dirty="0" smtClean="0"/>
              <a:t>, </a:t>
            </a:r>
            <a:r>
              <a:rPr lang="en-US" i="1" dirty="0" smtClean="0"/>
              <a:t>85</a:t>
            </a:r>
            <a:r>
              <a:rPr lang="en-US" dirty="0" smtClean="0"/>
              <a:t>(3), 185.March 10, 2013.Retrieved from http://intranet.ecu.edu/cs-lib/trc/upload/Gene_Yang_article.pdf.</a:t>
            </a:r>
          </a:p>
        </p:txBody>
      </p:sp>
      <p:sp>
        <p:nvSpPr>
          <p:cNvPr id="4" name="Slide Number Placeholder 3"/>
          <p:cNvSpPr>
            <a:spLocks noGrp="1"/>
          </p:cNvSpPr>
          <p:nvPr>
            <p:ph type="sldNum" sz="quarter" idx="10"/>
          </p:nvPr>
        </p:nvSpPr>
        <p:spPr/>
        <p:txBody>
          <a:bodyPr/>
          <a:lstStyle/>
          <a:p>
            <a:fld id="{C8DC57A8-AE18-4654-B6AF-04B3577165BE}"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Research Question -</a:t>
            </a:r>
            <a:r>
              <a:rPr lang="en-US" b="0" dirty="0" smtClean="0"/>
              <a:t> I</a:t>
            </a:r>
            <a:r>
              <a:rPr lang="en-US" dirty="0" smtClean="0"/>
              <a:t>n light of what we know about how children learn and educational policy and practice, how shall we best teach literacy in middle school educational settings today using graphic novels to motivate struggling readers?</a:t>
            </a:r>
          </a:p>
          <a:p>
            <a:endParaRPr lang="en-US" b="1" dirty="0" smtClean="0"/>
          </a:p>
          <a:p>
            <a:r>
              <a:rPr lang="en-US" b="1" dirty="0" smtClean="0"/>
              <a:t>Note</a:t>
            </a:r>
            <a:r>
              <a:rPr lang="en-US" dirty="0" smtClean="0"/>
              <a:t>: </a:t>
            </a:r>
            <a:r>
              <a:rPr lang="en-US" i="1" dirty="0" smtClean="0"/>
              <a:t>Calvin and Hobbes</a:t>
            </a:r>
            <a:r>
              <a:rPr lang="en-US" dirty="0" smtClean="0"/>
              <a:t> by Bill Watterson was a daily comic strip. They were later assembled into books.</a:t>
            </a:r>
            <a:endParaRPr lang="en-US" b="0" i="1" dirty="0"/>
          </a:p>
        </p:txBody>
      </p:sp>
      <p:sp>
        <p:nvSpPr>
          <p:cNvPr id="4" name="Slide Number Placeholder 3"/>
          <p:cNvSpPr>
            <a:spLocks noGrp="1"/>
          </p:cNvSpPr>
          <p:nvPr>
            <p:ph type="sldNum" sz="quarter" idx="10"/>
          </p:nvPr>
        </p:nvSpPr>
        <p:spPr/>
        <p:txBody>
          <a:bodyPr/>
          <a:lstStyle/>
          <a:p>
            <a:fld id="{C8DC57A8-AE18-4654-B6AF-04B3577165BE}"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33309" indent="-233309" defTabSz="933237">
              <a:buFontTx/>
              <a:buAutoNum type="arabicPeriod"/>
              <a:defRPr/>
            </a:pPr>
            <a:r>
              <a:rPr lang="en-US" b="1" baseline="0" dirty="0" smtClean="0"/>
              <a:t>Visual Connection - </a:t>
            </a:r>
            <a:r>
              <a:rPr lang="en-US" baseline="0" dirty="0" smtClean="0"/>
              <a:t>The visual aspect of graphic novels helps students develop a connection to the text. Many students are not able to make pictures in their head as they read; by having the picture there for them, they are able to see what is happening as they learn more about the characters / events through the text.</a:t>
            </a:r>
          </a:p>
          <a:p>
            <a:pPr marL="233309" indent="-233309" defTabSz="933237">
              <a:buFontTx/>
              <a:buAutoNum type="arabicPeriod"/>
              <a:defRPr/>
            </a:pPr>
            <a:r>
              <a:rPr lang="en-US" b="1" baseline="0" dirty="0" smtClean="0"/>
              <a:t>Scaffolds - </a:t>
            </a:r>
            <a:r>
              <a:rPr lang="en-US" baseline="0" dirty="0" smtClean="0"/>
              <a:t>The text and visual combination of graphic novels aids students with their independent reading by providing scaffolding, much as a teacher would do through in-class tasks. For many students, seeing the pictures and reading the text is the extra boost they need to understand the story or concept.</a:t>
            </a:r>
          </a:p>
          <a:p>
            <a:pPr marL="233309" indent="-233309">
              <a:buAutoNum type="arabicPeriod"/>
            </a:pPr>
            <a:r>
              <a:rPr lang="en-US" b="1" dirty="0" smtClean="0"/>
              <a:t>Motivates - </a:t>
            </a:r>
            <a:r>
              <a:rPr lang="en-US" dirty="0" smtClean="0"/>
              <a:t>Graphic novels provide motivation by being fun to look at</a:t>
            </a:r>
            <a:r>
              <a:rPr lang="en-US" baseline="0" dirty="0" smtClean="0"/>
              <a:t> and </a:t>
            </a:r>
            <a:r>
              <a:rPr lang="en-US" dirty="0" smtClean="0"/>
              <a:t>interesting to follow.</a:t>
            </a:r>
            <a:r>
              <a:rPr lang="en-US" baseline="0" dirty="0" smtClean="0"/>
              <a:t> Many teachers have noted that their students consume comics, including graphic novels, more readily than they do other types of reading. </a:t>
            </a:r>
          </a:p>
          <a:p>
            <a:pPr marL="233309" indent="-233309">
              <a:buAutoNum type="arabicPeriod"/>
            </a:pPr>
            <a:r>
              <a:rPr lang="en-US" b="1" baseline="0" dirty="0" smtClean="0"/>
              <a:t>Popular - </a:t>
            </a:r>
            <a:r>
              <a:rPr lang="en-US" baseline="0" dirty="0" smtClean="0"/>
              <a:t>As teachers, we know that our students are highly influenced by what is popular. The last decade has seen a slew of comics turned into well-received movies, such as </a:t>
            </a:r>
            <a:r>
              <a:rPr lang="en-US" i="1" baseline="0" dirty="0" smtClean="0"/>
              <a:t>Spiderman</a:t>
            </a:r>
            <a:r>
              <a:rPr lang="en-US" i="0" baseline="0" dirty="0" smtClean="0"/>
              <a:t> and </a:t>
            </a:r>
            <a:r>
              <a:rPr lang="en-US" i="1" baseline="0" dirty="0" smtClean="0"/>
              <a:t>Batman</a:t>
            </a:r>
            <a:r>
              <a:rPr lang="en-US" i="0" baseline="0" dirty="0" smtClean="0"/>
              <a:t>. This popularity extends beyond the screen and back to the comics from which they were created.  Comic book sales, including graphic novels, have seen a consistent increase in sales for the last decade as well. This furthers the notion that graphic novels are popular and students are thus motivated to read them.</a:t>
            </a:r>
            <a:endParaRPr lang="en-US" baseline="0" dirty="0" smtClean="0"/>
          </a:p>
          <a:p>
            <a:pPr marL="233309" indent="-233309">
              <a:buAutoNum type="arabicPeriod"/>
            </a:pPr>
            <a:r>
              <a:rPr lang="en-US" b="1" dirty="0" smtClean="0"/>
              <a:t>Permanent</a:t>
            </a:r>
            <a:r>
              <a:rPr lang="en-US" b="1" baseline="0" dirty="0" smtClean="0"/>
              <a:t> - </a:t>
            </a:r>
            <a:r>
              <a:rPr lang="en-US" dirty="0" smtClean="0"/>
              <a:t>While videos also</a:t>
            </a:r>
            <a:r>
              <a:rPr lang="en-US" baseline="0" dirty="0" smtClean="0"/>
              <a:t> provide a visual, they are not fixed in time. If a student doesn’t hear something or see something in a video during class, they miss that information whereas. Graphic novels can be read slowly or quickly because the pictures are permanently fixed. This allows students the time they need to full comprehend the information.</a:t>
            </a:r>
          </a:p>
          <a:p>
            <a:pPr marL="233309" indent="-233309"/>
            <a:endParaRPr lang="en-US" baseline="0" dirty="0" smtClean="0"/>
          </a:p>
          <a:p>
            <a:pPr marL="233309" indent="-233309"/>
            <a:r>
              <a:rPr lang="en-US" dirty="0" smtClean="0"/>
              <a:t>Source: http://geneyang.com/comicsedu/strengths.html</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C8DC57A8-AE18-4654-B6AF-04B3577165BE}"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3309" indent="-233309" defTabSz="933237">
              <a:buFont typeface="+mj-lt"/>
              <a:buAutoNum type="arabicPeriod"/>
              <a:defRPr/>
            </a:pPr>
            <a:r>
              <a:rPr lang="en-US" dirty="0" smtClean="0"/>
              <a:t>Students enjoyed the comic version of the lesson because it provided them with the visual and text connection. </a:t>
            </a:r>
          </a:p>
          <a:p>
            <a:pPr marL="233309" indent="-233309" defTabSz="933237">
              <a:buFont typeface="+mj-lt"/>
              <a:buAutoNum type="arabicPeriod"/>
              <a:defRPr/>
            </a:pPr>
            <a:r>
              <a:rPr lang="en-US" dirty="0" smtClean="0"/>
              <a:t>Students frequently surround themselves with media ranging from television and movies to computers and smart phones. </a:t>
            </a:r>
          </a:p>
          <a:p>
            <a:pPr defTabSz="933237">
              <a:defRPr/>
            </a:pPr>
            <a:endParaRPr lang="en-US" dirty="0" smtClean="0"/>
          </a:p>
          <a:p>
            <a:pPr defTabSz="933237">
              <a:defRPr/>
            </a:pPr>
            <a:r>
              <a:rPr lang="en-US" dirty="0" smtClean="0"/>
              <a:t>Source: Yang, G.(2008).Graphic novels in the classroom. </a:t>
            </a:r>
            <a:r>
              <a:rPr lang="en-US" i="1" dirty="0" smtClean="0"/>
              <a:t>Language Arts</a:t>
            </a:r>
            <a:r>
              <a:rPr lang="en-US" dirty="0" smtClean="0"/>
              <a:t>, </a:t>
            </a:r>
            <a:r>
              <a:rPr lang="en-US" i="1" dirty="0" smtClean="0"/>
              <a:t>85</a:t>
            </a:r>
            <a:r>
              <a:rPr lang="en-US" dirty="0" smtClean="0"/>
              <a:t>(3), 185.March 10, 2013.Retrieved from http://intranet.ecu.edu/cs-lib/trc/upload/Gene_Yang_article.pdf.</a:t>
            </a:r>
          </a:p>
        </p:txBody>
      </p:sp>
      <p:sp>
        <p:nvSpPr>
          <p:cNvPr id="4" name="Slide Number Placeholder 3"/>
          <p:cNvSpPr>
            <a:spLocks noGrp="1"/>
          </p:cNvSpPr>
          <p:nvPr>
            <p:ph type="sldNum" sz="quarter" idx="10"/>
          </p:nvPr>
        </p:nvSpPr>
        <p:spPr/>
        <p:txBody>
          <a:bodyPr/>
          <a:lstStyle/>
          <a:p>
            <a:fld id="{C8DC57A8-AE18-4654-B6AF-04B3577165BE}"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a:t>Click to edit Master title style</a:t>
            </a: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spTree>
    <p:extLst>
      <p:ext uri="{BB962C8B-B14F-4D97-AF65-F5344CB8AC3E}">
        <p14:creationId xmlns:p14="http://schemas.microsoft.com/office/powerpoint/2010/main" xmlns="" val="29812036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11/17/2013</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endParaRPr/>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endParaRPr/>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Tree>
    <p:extLst>
      <p:ext uri="{BB962C8B-B14F-4D97-AF65-F5344CB8AC3E}">
        <p14:creationId xmlns:p14="http://schemas.microsoft.com/office/powerpoint/2010/main" xmlns="" val="7874251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a:t>Click to edit Master title style</a:t>
            </a: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pPr/>
              <a:t>11/17/2013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Tree>
    <p:extLst>
      <p:ext uri="{BB962C8B-B14F-4D97-AF65-F5344CB8AC3E}">
        <p14:creationId xmlns:p14="http://schemas.microsoft.com/office/powerpoint/2010/main" xmlns="" val="12397626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a:t>Click to edit Master title style</a:t>
            </a: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pPr/>
              <a:t>11/17/2013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xmlns="" val="26595758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4CF99945-0A15-4715-AB6C-F5E56CF20F70}" type="datetimeFigureOut">
              <a:rPr lang="en-US"/>
              <a:pPr/>
              <a:t>11/17/2013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xmlns="" val="24479362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a:t>Click to edit Master title style</a:t>
            </a: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4CF99945-0A15-4715-AB6C-F5E56CF20F70}" type="datetimeFigureOut">
              <a:rPr lang="en-US"/>
              <a:pPr/>
              <a:t>11/17/2013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xmlns="" val="42058033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4CF99945-0A15-4715-AB6C-F5E56CF20F70}" type="datetimeFigureOut">
              <a:rPr lang="en-US"/>
              <a:pPr/>
              <a:t>11/17/2013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xmlns="" val="339630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a:t>Click to edit Master title style</a:t>
            </a: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a:t>Click to edit Master text styles</a:t>
            </a:r>
          </a:p>
        </p:txBody>
      </p:sp>
    </p:spTree>
    <p:extLst>
      <p:ext uri="{BB962C8B-B14F-4D97-AF65-F5344CB8AC3E}">
        <p14:creationId xmlns:p14="http://schemas.microsoft.com/office/powerpoint/2010/main" xmlns="" val="12292579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sz="half" idx="1"/>
          </p:nvPr>
        </p:nvSpPr>
        <p:spPr>
          <a:xfrm>
            <a:off x="1065212" y="1825625"/>
            <a:ext cx="4954588" cy="4187952"/>
          </a:xfr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6172200" y="1825625"/>
            <a:ext cx="4951414" cy="4187952"/>
          </a:xfr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4CF99945-0A15-4715-AB6C-F5E56CF20F70}" type="datetimeFigureOut">
              <a:rPr lang="en-US"/>
              <a:pPr/>
              <a:t>11/17/2013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xmlns="" val="29727551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4CF99945-0A15-4715-AB6C-F5E56CF20F70}" type="datetimeFigureOut">
              <a:rPr lang="en-US"/>
              <a:pPr/>
              <a:t>11/17/2013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xmlns="" val="23185716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4CF99945-0A15-4715-AB6C-F5E56CF20F70}" type="datetimeFigureOut">
              <a:rPr lang="en-US"/>
              <a:pPr/>
              <a:t>11/17/2013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xmlns="" val="35128164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pPr/>
              <a:t>11/17/2013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xmlns="" val="847874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11/17/2013</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endParaRPr/>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Tree>
    <p:extLst>
      <p:ext uri="{BB962C8B-B14F-4D97-AF65-F5344CB8AC3E}">
        <p14:creationId xmlns:p14="http://schemas.microsoft.com/office/powerpoint/2010/main" xmlns="" val="11682748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11/17/2013</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Tree>
    <p:extLst>
      <p:ext uri="{BB962C8B-B14F-4D97-AF65-F5344CB8AC3E}">
        <p14:creationId xmlns:p14="http://schemas.microsoft.com/office/powerpoint/2010/main" xmlns="" val="1681935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11/17/2013</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a:p>
        </p:txBody>
      </p:sp>
    </p:spTree>
    <p:extLst>
      <p:ext uri="{BB962C8B-B14F-4D97-AF65-F5344CB8AC3E}">
        <p14:creationId xmlns:p14="http://schemas.microsoft.com/office/powerpoint/2010/main" xmlns=""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www.google.com/url?sa=i&amp;rct=j&amp;q=&amp;esrc=s&amp;frm=1&amp;source=images&amp;cd=&amp;cad=rja&amp;docid=Z-yBUu-zL3MnfM&amp;tbnid=Pq7T1W-017JUfM:&amp;ved=0CAUQjRw&amp;url=http://www.fanofunny.com/topffer_e.html&amp;ei=o3J-UriTLqKTyQHfqIHwDg&amp;bvm=bv.56146854,d.aWc&amp;psig=AFQjCNE95AbBb3OnTEzQp_AE1CZPGuc3OA&amp;ust=138410492203439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n_61rvyNNfriJM&amp;tbnid=vhy7yvnPqsZX3M:&amp;ved=0CAUQjRw&amp;url=http://www.pistos.gr/enhmerwsh/koinwnikopolitika/oi-ebraioi-sta-komiks-pws-oi-ebraioi-tis-amerikis-dimiourgisan-tin-biomixania-twn-comics&amp;ei=5T90UdODOoeSrAGr0YHICg&amp;bvm=bv.45512109,d.aWM&amp;psig=AFQjCNHsxfpUFaDVidSwILH6Wxm-5WP3Ag&amp;ust=136665942410894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x-7Tk3iiQtkvBM&amp;tbnid=C55XLZNpr3NhqM:&amp;ved=0CAUQjRw&amp;url=http://www.sturdyforcommonthings.com/2012/06/summer-book-hook-graphic-novels/&amp;ei=NiB0UbHmDo-vqQGo0IHoAQ&amp;psig=AFQjCNH1ZuImy7g0lTgr_C4907HjSb7aWw&amp;ust=136665114796040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www.google.com/url?sa=i&amp;rct=j&amp;q=&amp;esrc=s&amp;frm=1&amp;source=images&amp;cd=&amp;cad=rja&amp;docid=q1oQVLaRCo0GEM&amp;tbnid=wH8NbvMhmlSlZM:&amp;ved=0CAUQjRw&amp;url=http://edt763.blogspot.com/2010/04/this-years-winner-of-scott-odell-award.html&amp;ei=dEl0UZ-9LKf54APRs4DAAw&amp;bvm=bv.45512109,d.dmg&amp;psig=AFQjCNHI1aVFx3UZH79GN0ZTwiZjGKGwRQ&amp;ust=1366661870601262" TargetMode="External"/><Relationship Id="rId7" Type="http://schemas.openxmlformats.org/officeDocument/2006/relationships/hyperlink" Target="http://www.google.com/url?sa=i&amp;rct=j&amp;q=&amp;esrc=s&amp;frm=1&amp;source=images&amp;cd=&amp;cad=rja&amp;docid=o-E9zDGSzCJinM&amp;tbnid=jmjgqljyzuL50M:&amp;ved=0CAUQjRw&amp;url=http://geneyang.com/american-born-chinese&amp;ei=zEl0UabKEZHk4AObxoCACA&amp;bvm=bv.45512109,d.dmg&amp;psig=AFQjCNH1JWzjrq3-VqDmLrNr2UqCXRXSPQ&amp;ust=136666196266439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www.google.com/url?sa=i&amp;rct=j&amp;q=&amp;esrc=s&amp;frm=1&amp;source=images&amp;cd=&amp;cad=rja&amp;docid=cHsVqFrBxwz5HM&amp;tbnid=H0pmXl821qPxgM:&amp;ved=0CAUQjRw&amp;url=http://en.wikipedia.org/wiki/Maus&amp;ei=qUl0UdnwEY_F4AOMjICgDw&amp;bvm=bv.45512109,d.dmg&amp;psig=AFQjCNGZCE07BD5CP_pppXN0cV7nDNnAUw&amp;ust=1366661921729991" TargetMode="External"/><Relationship Id="rId10" Type="http://schemas.openxmlformats.org/officeDocument/2006/relationships/image" Target="../media/image21.jpeg"/><Relationship Id="rId4" Type="http://schemas.openxmlformats.org/officeDocument/2006/relationships/image" Target="../media/image18.jpeg"/><Relationship Id="rId9" Type="http://schemas.openxmlformats.org/officeDocument/2006/relationships/hyperlink" Target="http://www.google.com/url?sa=i&amp;rct=j&amp;q=&amp;esrc=s&amp;frm=1&amp;source=images&amp;cd=&amp;cad=rja&amp;docid=U7v5PEBErdJGEM&amp;tbnid=lo4PU8dox-KYVM:&amp;ved=0CAUQjRw&amp;url=http://wanderinglibrarians.blogspot.com/2012/01/to-dance-ballerinas-graphic-novel-by.html&amp;ei=D0p0UaKaIJPB4AOmwoGYAQ&amp;bvm=bv.45512109,d.dmg&amp;psig=AFQjCNH__3hHLJJB81mDIp5hla-kWggGUw&amp;ust=1366662028489652"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tEzC3jkwvlvw-M&amp;tbnid=XSWrI9pbJVkIBM:&amp;ved=0CAUQjRw&amp;url=http://www.garethhinds.com/odyssey.php&amp;ei=EFh0UZ6hOYXc2AX8oYCIAw&amp;bvm=bv.45512109,d.aWM&amp;psig=AFQjCNEdgeUWbxS59wQpVsaNXW6SMjAFxg&amp;ust=1366665613191209"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q2G4veE8wqMxQM&amp;tbnid=mUAytsFpfeEWfM:&amp;ved=0CAUQjRw&amp;url=http://www.mangamaniaccafe.com/?p=1722&amp;ei=20t0UYKkJrOz4AP_24G4CQ&amp;bvm=bv.45512109,d.dmg&amp;psig=AFQjCNH5ElKqnJU01GqvvRX5rIdZOmqpcQ&amp;ust=136666248796071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teaching.casadelindquist.com/"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teaching.casadelindquist.com/?q=content/tips-making-graphic-novel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teaching.casadelindquist.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ag9thv3geGODCM&amp;tbnid=Jk0qC3RiQ-c6wM:&amp;ved=0CAUQjRw&amp;url=http://37signals.com/svn/posts/169-scott-mcclouds-understanding-comics&amp;ei=zTN0UbD6PLez4APp3IFI&amp;bvm=bv.45512109,d.dmg&amp;psig=AFQjCNE5GljgRc2yS6by6UhPGwdm-M9tVQ&amp;ust=136665630296803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source=images&amp;cd=&amp;cad=rja&amp;docid=Gff70zW02mEM8M&amp;tbnid=ENP75HT0tF4qnM:&amp;ved=0CAgQjRwwAA&amp;url=http://counterlightsrantsandblather1.blogspot.com/2009/03/working-stiff-in-art.html&amp;ei=pHF-UsOYF8KVygGQjoGYBg&amp;psig=AFQjCNFtCG9KQfVBuzZqW7dIxjhXy8Y3Mw&amp;ust=138410474042889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pwRl7GyMeWXWAM&amp;tbnid=EEYnzAZAW9hrEM:&amp;ved=0CAUQjRw&amp;url=http://www.arthistoryspot.com/2009/10/bayeux-tapestry/&amp;ei=EDJ0UYjXBILM0gHKz4H4CA&amp;bvm=bv.45512109,d.dmQ&amp;psig=AFQjCNH7QDbXC01qNLo-NM10Dffbc81aKg&amp;ust=136665588278636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Using Graphic Novels in your Classroom</a:t>
            </a:r>
            <a:endParaRPr lang="en-US" dirty="0"/>
          </a:p>
        </p:txBody>
      </p:sp>
      <p:sp>
        <p:nvSpPr>
          <p:cNvPr id="3" name="Subtitle 2"/>
          <p:cNvSpPr>
            <a:spLocks noGrp="1"/>
          </p:cNvSpPr>
          <p:nvPr>
            <p:ph type="subTitle" idx="1"/>
          </p:nvPr>
        </p:nvSpPr>
        <p:spPr/>
        <p:txBody>
          <a:bodyPr/>
          <a:lstStyle/>
          <a:p>
            <a:r>
              <a:rPr lang="en-US" dirty="0" smtClean="0"/>
              <a:t>By: Amanda Lindquist</a:t>
            </a:r>
            <a:endParaRPr lang="en-US" dirty="0"/>
          </a:p>
        </p:txBody>
      </p:sp>
    </p:spTree>
    <p:extLst>
      <p:ext uri="{BB962C8B-B14F-4D97-AF65-F5344CB8AC3E}">
        <p14:creationId xmlns:p14="http://schemas.microsoft.com/office/powerpoint/2010/main" xmlns="" val="7696750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04800"/>
            <a:ext cx="10780714" cy="1219200"/>
          </a:xfrm>
        </p:spPr>
        <p:txBody>
          <a:bodyPr/>
          <a:lstStyle/>
          <a:p>
            <a:r>
              <a:rPr lang="en-US" dirty="0" smtClean="0"/>
              <a:t>Comics: A Brief History</a:t>
            </a:r>
            <a:endParaRPr lang="en-US" dirty="0"/>
          </a:p>
        </p:txBody>
      </p:sp>
      <p:sp>
        <p:nvSpPr>
          <p:cNvPr id="3" name="Content Placeholder 2"/>
          <p:cNvSpPr>
            <a:spLocks noGrp="1"/>
          </p:cNvSpPr>
          <p:nvPr>
            <p:ph idx="1"/>
          </p:nvPr>
        </p:nvSpPr>
        <p:spPr>
          <a:xfrm>
            <a:off x="277814" y="1905000"/>
            <a:ext cx="4230686" cy="4610100"/>
          </a:xfrm>
        </p:spPr>
        <p:txBody>
          <a:bodyPr>
            <a:noAutofit/>
          </a:bodyPr>
          <a:lstStyle/>
          <a:p>
            <a:r>
              <a:rPr lang="en-US" sz="2500" dirty="0" smtClean="0"/>
              <a:t>1800’s – father of the modern comic</a:t>
            </a:r>
          </a:p>
          <a:p>
            <a:pPr lvl="1"/>
            <a:r>
              <a:rPr lang="en-US" sz="2500" dirty="0" err="1" smtClean="0"/>
              <a:t>Rodolphe</a:t>
            </a:r>
            <a:r>
              <a:rPr lang="en-US" sz="2500" dirty="0" smtClean="0"/>
              <a:t> </a:t>
            </a:r>
            <a:r>
              <a:rPr lang="en-US" sz="2500" dirty="0" err="1" smtClean="0"/>
              <a:t>Topffer</a:t>
            </a:r>
            <a:r>
              <a:rPr lang="en-US" sz="2500" dirty="0" smtClean="0"/>
              <a:t>: cartooning &amp; panel borders</a:t>
            </a:r>
          </a:p>
          <a:p>
            <a:r>
              <a:rPr lang="en-US" sz="2500" dirty="0" smtClean="0"/>
              <a:t>20</a:t>
            </a:r>
            <a:r>
              <a:rPr lang="en-US" sz="2500" baseline="30000" dirty="0" smtClean="0"/>
              <a:t>th</a:t>
            </a:r>
            <a:r>
              <a:rPr lang="en-US" sz="2500" dirty="0" smtClean="0"/>
              <a:t> Century – Comics gain popularity</a:t>
            </a:r>
          </a:p>
          <a:p>
            <a:pPr lvl="1"/>
            <a:r>
              <a:rPr lang="en-US" sz="2500" dirty="0" smtClean="0"/>
              <a:t>Appear in newspapers, magazines, &amp; books</a:t>
            </a:r>
          </a:p>
        </p:txBody>
      </p:sp>
      <p:pic>
        <p:nvPicPr>
          <p:cNvPr id="75780" name="Picture 4" descr="http://www.fanofunny.com/topffer.gif">
            <a:hlinkClick r:id="rId2"/>
          </p:cNvPr>
          <p:cNvPicPr>
            <a:picLocks noChangeAspect="1" noChangeArrowheads="1"/>
          </p:cNvPicPr>
          <p:nvPr/>
        </p:nvPicPr>
        <p:blipFill>
          <a:blip r:embed="rId3"/>
          <a:srcRect/>
          <a:stretch>
            <a:fillRect/>
          </a:stretch>
        </p:blipFill>
        <p:spPr bwMode="auto">
          <a:xfrm>
            <a:off x="4590209" y="1852612"/>
            <a:ext cx="7443041" cy="4497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419600" y="330200"/>
            <a:ext cx="7518400" cy="1219200"/>
          </a:xfrm>
        </p:spPr>
        <p:txBody>
          <a:bodyPr/>
          <a:lstStyle/>
          <a:p>
            <a:r>
              <a:rPr lang="en-US" dirty="0" smtClean="0"/>
              <a:t>Graphic Novel: A Brief History</a:t>
            </a:r>
            <a:endParaRPr dirty="0"/>
          </a:p>
        </p:txBody>
      </p:sp>
      <p:sp>
        <p:nvSpPr>
          <p:cNvPr id="14" name="Content Placeholder 13"/>
          <p:cNvSpPr>
            <a:spLocks noGrp="1"/>
          </p:cNvSpPr>
          <p:nvPr>
            <p:ph idx="1"/>
          </p:nvPr>
        </p:nvSpPr>
        <p:spPr>
          <a:xfrm>
            <a:off x="4570414" y="1727200"/>
            <a:ext cx="7003612" cy="4737100"/>
          </a:xfrm>
        </p:spPr>
        <p:txBody>
          <a:bodyPr>
            <a:noAutofit/>
          </a:bodyPr>
          <a:lstStyle/>
          <a:p>
            <a:r>
              <a:rPr lang="en-US" sz="2600" dirty="0" smtClean="0"/>
              <a:t>1964 – Term first used</a:t>
            </a:r>
          </a:p>
          <a:p>
            <a:r>
              <a:rPr lang="en-US" sz="2600" dirty="0" smtClean="0"/>
              <a:t>1978 – Will Eisner popularizes term</a:t>
            </a:r>
          </a:p>
          <a:p>
            <a:pPr lvl="1"/>
            <a:r>
              <a:rPr lang="en-US" sz="2600" dirty="0" smtClean="0"/>
              <a:t>Publishes </a:t>
            </a:r>
            <a:r>
              <a:rPr lang="en-US" sz="2600" i="1" dirty="0" smtClean="0"/>
              <a:t>A Contract with God</a:t>
            </a:r>
            <a:r>
              <a:rPr lang="en-US" sz="2600" dirty="0" smtClean="0"/>
              <a:t> </a:t>
            </a:r>
          </a:p>
          <a:p>
            <a:r>
              <a:rPr lang="en-US" sz="2600" dirty="0" smtClean="0"/>
              <a:t>1980s – More familiar to the public</a:t>
            </a:r>
          </a:p>
          <a:p>
            <a:pPr lvl="1"/>
            <a:r>
              <a:rPr lang="en-US" sz="2600" i="1" dirty="0" err="1" smtClean="0"/>
              <a:t>Maus</a:t>
            </a:r>
            <a:r>
              <a:rPr lang="en-US" sz="2600" dirty="0" smtClean="0"/>
              <a:t> by Art </a:t>
            </a:r>
            <a:r>
              <a:rPr lang="en-US" sz="2600" dirty="0" err="1" smtClean="0"/>
              <a:t>Spiegelman</a:t>
            </a:r>
            <a:endParaRPr lang="en-US" sz="2600" dirty="0" smtClean="0"/>
          </a:p>
          <a:p>
            <a:pPr lvl="1"/>
            <a:r>
              <a:rPr lang="en-US" sz="2600" i="1" dirty="0" smtClean="0"/>
              <a:t>Watchmen</a:t>
            </a:r>
            <a:r>
              <a:rPr lang="en-US" sz="2600" dirty="0" smtClean="0"/>
              <a:t> by Moore and Gibbons</a:t>
            </a:r>
          </a:p>
          <a:p>
            <a:pPr lvl="1"/>
            <a:r>
              <a:rPr lang="en-US" sz="2600" i="1" dirty="0" smtClean="0"/>
              <a:t>The Dark Knight Returns</a:t>
            </a:r>
            <a:r>
              <a:rPr lang="en-US" sz="2600" dirty="0" smtClean="0"/>
              <a:t> by Miller</a:t>
            </a:r>
          </a:p>
          <a:p>
            <a:r>
              <a:rPr lang="en-US" sz="2600" dirty="0" smtClean="0"/>
              <a:t>21</a:t>
            </a:r>
            <a:r>
              <a:rPr lang="en-US" sz="2600" baseline="30000" dirty="0" smtClean="0"/>
              <a:t>st</a:t>
            </a:r>
            <a:r>
              <a:rPr lang="en-US" sz="2600" dirty="0" smtClean="0"/>
              <a:t> Century – recognized by BISG</a:t>
            </a:r>
          </a:p>
        </p:txBody>
      </p:sp>
      <p:pic>
        <p:nvPicPr>
          <p:cNvPr id="2050" name="Picture 2" descr="http://1.bp.blogspot.com/-6nQ03CrZiL8/UWXYxnXEPxI/AAAAAAAApC4/lz5crUv1tG4/s1600/contract-with-god.jpg">
            <a:hlinkClick r:id="rId3"/>
          </p:cNvPr>
          <p:cNvPicPr>
            <a:picLocks noChangeAspect="1" noChangeArrowheads="1"/>
          </p:cNvPicPr>
          <p:nvPr/>
        </p:nvPicPr>
        <p:blipFill>
          <a:blip r:embed="rId4" cstate="print"/>
          <a:srcRect/>
          <a:stretch>
            <a:fillRect/>
          </a:stretch>
        </p:blipFill>
        <p:spPr bwMode="auto">
          <a:xfrm>
            <a:off x="289281" y="659108"/>
            <a:ext cx="3934947" cy="5640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081074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Research Behind Graphic Novels in the Classroom</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1905" t="8157" r="16098" b="2807"/>
          <a:stretch>
            <a:fillRect/>
          </a:stretch>
        </p:blipFill>
        <p:spPr bwMode="auto">
          <a:xfrm>
            <a:off x="1692276" y="10272"/>
            <a:ext cx="8476782" cy="6847728"/>
          </a:xfrm>
          <a:prstGeom prst="rect">
            <a:avLst/>
          </a:prstGeom>
          <a:noFill/>
          <a:ln w="9525">
            <a:noFill/>
            <a:miter lim="800000"/>
            <a:headEnd/>
            <a:tailEnd/>
          </a:ln>
          <a:effectLst/>
        </p:spPr>
      </p:pic>
      <p:sp>
        <p:nvSpPr>
          <p:cNvPr id="3" name="TextBox 2"/>
          <p:cNvSpPr txBox="1"/>
          <p:nvPr/>
        </p:nvSpPr>
        <p:spPr>
          <a:xfrm rot="10800000">
            <a:off x="10724100" y="1607735"/>
            <a:ext cx="954107" cy="3074796"/>
          </a:xfrm>
          <a:prstGeom prst="rect">
            <a:avLst/>
          </a:prstGeom>
          <a:noFill/>
        </p:spPr>
        <p:txBody>
          <a:bodyPr vert="vert270" wrap="square" rtlCol="0">
            <a:spAutoFit/>
          </a:bodyPr>
          <a:lstStyle/>
          <a:p>
            <a:r>
              <a:rPr lang="en-US" sz="5000" b="1" dirty="0" smtClean="0"/>
              <a:t>Benefits</a:t>
            </a:r>
            <a:endParaRPr lang="en-US" sz="5000" b="1" dirty="0"/>
          </a:p>
        </p:txBody>
      </p:sp>
    </p:spTree>
    <p:extLst>
      <p:ext uri="{BB962C8B-B14F-4D97-AF65-F5344CB8AC3E}">
        <p14:creationId xmlns:p14="http://schemas.microsoft.com/office/powerpoint/2010/main" xmlns="" val="3081074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Research Question</a:t>
            </a:r>
            <a:endParaRPr dirty="0"/>
          </a:p>
        </p:txBody>
      </p:sp>
      <p:sp>
        <p:nvSpPr>
          <p:cNvPr id="14" name="Content Placeholder 13"/>
          <p:cNvSpPr>
            <a:spLocks noGrp="1"/>
          </p:cNvSpPr>
          <p:nvPr>
            <p:ph idx="1"/>
          </p:nvPr>
        </p:nvSpPr>
        <p:spPr/>
        <p:txBody>
          <a:bodyPr/>
          <a:lstStyle/>
          <a:p>
            <a:r>
              <a:rPr lang="en-US" dirty="0" smtClean="0"/>
              <a:t>Best practices in teaching literacy</a:t>
            </a:r>
          </a:p>
          <a:p>
            <a:r>
              <a:rPr lang="en-US" dirty="0" smtClean="0"/>
              <a:t>Middle school educational setting</a:t>
            </a:r>
          </a:p>
          <a:p>
            <a:r>
              <a:rPr lang="en-US" dirty="0" smtClean="0"/>
              <a:t>Motivation </a:t>
            </a:r>
          </a:p>
          <a:p>
            <a:pPr lvl="1"/>
            <a:r>
              <a:rPr lang="en-US" dirty="0" smtClean="0"/>
              <a:t>Especially struggling readers</a:t>
            </a:r>
          </a:p>
          <a:p>
            <a:r>
              <a:rPr lang="en-US" dirty="0" smtClean="0"/>
              <a:t>Using graphic novels </a:t>
            </a:r>
          </a:p>
        </p:txBody>
      </p:sp>
      <p:pic>
        <p:nvPicPr>
          <p:cNvPr id="21506" name="Picture 2" descr="http://jeffcolibrary.org/sites/default/files/styles/large/public/Calvin%20reading.jpg"/>
          <p:cNvPicPr>
            <a:picLocks noChangeAspect="1" noChangeArrowheads="1"/>
          </p:cNvPicPr>
          <p:nvPr/>
        </p:nvPicPr>
        <p:blipFill>
          <a:blip r:embed="rId3" cstate="print"/>
          <a:srcRect/>
          <a:stretch>
            <a:fillRect/>
          </a:stretch>
        </p:blipFill>
        <p:spPr bwMode="auto">
          <a:xfrm>
            <a:off x="7259758" y="2543925"/>
            <a:ext cx="4572000" cy="3429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7254910" y="6139543"/>
            <a:ext cx="4541855" cy="323165"/>
          </a:xfrm>
          <a:prstGeom prst="rect">
            <a:avLst/>
          </a:prstGeom>
          <a:noFill/>
        </p:spPr>
        <p:txBody>
          <a:bodyPr wrap="square" rtlCol="0">
            <a:spAutoFit/>
          </a:bodyPr>
          <a:lstStyle/>
          <a:p>
            <a:r>
              <a:rPr lang="en-US" sz="1500" i="1" dirty="0" smtClean="0"/>
              <a:t>Calvin and Hobbes </a:t>
            </a:r>
            <a:r>
              <a:rPr lang="en-US" sz="1500" dirty="0" smtClean="0"/>
              <a:t>by Bill Watterson</a:t>
            </a:r>
          </a:p>
        </p:txBody>
      </p:sp>
    </p:spTree>
    <p:extLst>
      <p:ext uri="{BB962C8B-B14F-4D97-AF65-F5344CB8AC3E}">
        <p14:creationId xmlns:p14="http://schemas.microsoft.com/office/powerpoint/2010/main" xmlns="" val="3081074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Importance of Graphic Novels</a:t>
            </a:r>
            <a:endParaRPr dirty="0"/>
          </a:p>
        </p:txBody>
      </p:sp>
      <p:sp>
        <p:nvSpPr>
          <p:cNvPr id="14" name="Content Placeholder 13"/>
          <p:cNvSpPr>
            <a:spLocks noGrp="1"/>
          </p:cNvSpPr>
          <p:nvPr>
            <p:ph idx="1"/>
          </p:nvPr>
        </p:nvSpPr>
        <p:spPr>
          <a:xfrm>
            <a:off x="1065213" y="1752600"/>
            <a:ext cx="5717423" cy="4229100"/>
          </a:xfrm>
        </p:spPr>
        <p:txBody>
          <a:bodyPr/>
          <a:lstStyle/>
          <a:p>
            <a:r>
              <a:rPr lang="en-US" dirty="0" smtClean="0"/>
              <a:t>Provide a visual connection</a:t>
            </a:r>
          </a:p>
          <a:p>
            <a:r>
              <a:rPr lang="en-US" dirty="0" smtClean="0"/>
              <a:t>Scaffolding for difficult concepts</a:t>
            </a:r>
          </a:p>
          <a:p>
            <a:r>
              <a:rPr lang="en-US" dirty="0" smtClean="0"/>
              <a:t>Motivate students to read</a:t>
            </a:r>
          </a:p>
          <a:p>
            <a:r>
              <a:rPr lang="en-US" dirty="0" smtClean="0"/>
              <a:t>Popular culture</a:t>
            </a:r>
          </a:p>
          <a:p>
            <a:r>
              <a:rPr lang="en-US" dirty="0" smtClean="0"/>
              <a:t>Permanent, unlike moving pictures</a:t>
            </a:r>
          </a:p>
          <a:p>
            <a:endParaRPr dirty="0"/>
          </a:p>
        </p:txBody>
      </p:sp>
      <p:pic>
        <p:nvPicPr>
          <p:cNvPr id="19458" name="Picture 2" descr="http://www.sturdyforcommonthings.com/wp-content/uploads/2012/06/Smith-Jeff-Bone-ill_sm1.jpg">
            <a:hlinkClick r:id="rId3"/>
          </p:cNvPr>
          <p:cNvPicPr>
            <a:picLocks noChangeAspect="1" noChangeArrowheads="1"/>
          </p:cNvPicPr>
          <p:nvPr/>
        </p:nvPicPr>
        <p:blipFill>
          <a:blip r:embed="rId4" cstate="print"/>
          <a:srcRect/>
          <a:stretch>
            <a:fillRect/>
          </a:stretch>
        </p:blipFill>
        <p:spPr bwMode="auto">
          <a:xfrm>
            <a:off x="7318413" y="2924058"/>
            <a:ext cx="4572000" cy="30318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7254910" y="6099351"/>
            <a:ext cx="4541855" cy="323165"/>
          </a:xfrm>
          <a:prstGeom prst="rect">
            <a:avLst/>
          </a:prstGeom>
          <a:noFill/>
        </p:spPr>
        <p:txBody>
          <a:bodyPr wrap="square" rtlCol="0">
            <a:spAutoFit/>
          </a:bodyPr>
          <a:lstStyle/>
          <a:p>
            <a:r>
              <a:rPr lang="en-US" sz="1500" i="1" dirty="0" smtClean="0"/>
              <a:t>Bone</a:t>
            </a:r>
            <a:r>
              <a:rPr lang="en-US" sz="1500" dirty="0" smtClean="0"/>
              <a:t> by Jeff Smith</a:t>
            </a:r>
            <a:endParaRPr lang="en-US" sz="1500" dirty="0"/>
          </a:p>
        </p:txBody>
      </p:sp>
    </p:spTree>
    <p:extLst>
      <p:ext uri="{BB962C8B-B14F-4D97-AF65-F5344CB8AC3E}">
        <p14:creationId xmlns:p14="http://schemas.microsoft.com/office/powerpoint/2010/main" xmlns="" val="3081074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l="20521" t="7778" r="20417" b="4259"/>
          <a:stretch>
            <a:fillRect/>
          </a:stretch>
        </p:blipFill>
        <p:spPr bwMode="auto">
          <a:xfrm>
            <a:off x="1924050" y="0"/>
            <a:ext cx="8186286" cy="6858000"/>
          </a:xfrm>
          <a:prstGeom prst="rect">
            <a:avLst/>
          </a:prstGeom>
          <a:noFill/>
          <a:ln w="9525">
            <a:noFill/>
            <a:miter lim="800000"/>
            <a:headEnd/>
            <a:tailEnd/>
          </a:ln>
          <a:effectLst/>
        </p:spPr>
      </p:pic>
      <p:sp>
        <p:nvSpPr>
          <p:cNvPr id="6" name="TextBox 5"/>
          <p:cNvSpPr txBox="1"/>
          <p:nvPr/>
        </p:nvSpPr>
        <p:spPr>
          <a:xfrm>
            <a:off x="261254" y="1396720"/>
            <a:ext cx="954107" cy="3074796"/>
          </a:xfrm>
          <a:prstGeom prst="rect">
            <a:avLst/>
          </a:prstGeom>
          <a:noFill/>
        </p:spPr>
        <p:txBody>
          <a:bodyPr vert="vert270" wrap="square" rtlCol="0">
            <a:spAutoFit/>
          </a:bodyPr>
          <a:lstStyle/>
          <a:p>
            <a:r>
              <a:rPr lang="en-US" sz="5000" b="1" dirty="0" smtClean="0"/>
              <a:t>Benefits</a:t>
            </a:r>
            <a:endParaRPr lang="en-US" sz="5000" b="1" dirty="0"/>
          </a:p>
        </p:txBody>
      </p:sp>
    </p:spTree>
    <p:extLst>
      <p:ext uri="{BB962C8B-B14F-4D97-AF65-F5344CB8AC3E}">
        <p14:creationId xmlns:p14="http://schemas.microsoft.com/office/powerpoint/2010/main" xmlns="" val="3081074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Inform Professional Practice</a:t>
            </a:r>
            <a:endParaRPr dirty="0"/>
          </a:p>
        </p:txBody>
      </p:sp>
      <p:sp>
        <p:nvSpPr>
          <p:cNvPr id="14" name="Content Placeholder 13"/>
          <p:cNvSpPr>
            <a:spLocks noGrp="1"/>
          </p:cNvSpPr>
          <p:nvPr>
            <p:ph idx="1"/>
          </p:nvPr>
        </p:nvSpPr>
        <p:spPr/>
        <p:txBody>
          <a:bodyPr/>
          <a:lstStyle/>
          <a:p>
            <a:r>
              <a:rPr lang="en-US" dirty="0" smtClean="0"/>
              <a:t>Gaining recognition in academia</a:t>
            </a:r>
          </a:p>
          <a:p>
            <a:pPr lvl="1"/>
            <a:r>
              <a:rPr lang="en-US" i="1" dirty="0" err="1" smtClean="0"/>
              <a:t>Maus</a:t>
            </a:r>
            <a:r>
              <a:rPr lang="en-US" i="1" dirty="0" smtClean="0"/>
              <a:t> </a:t>
            </a:r>
            <a:r>
              <a:rPr lang="en-US" dirty="0" smtClean="0"/>
              <a:t>by Art </a:t>
            </a:r>
            <a:r>
              <a:rPr lang="en-US" dirty="0" err="1" smtClean="0"/>
              <a:t>Spiegleman</a:t>
            </a:r>
            <a:r>
              <a:rPr lang="en-US" dirty="0" smtClean="0"/>
              <a:t> won the Pulitzer Prize</a:t>
            </a:r>
          </a:p>
          <a:p>
            <a:pPr lvl="1"/>
            <a:r>
              <a:rPr lang="pt-BR" dirty="0" smtClean="0"/>
              <a:t>National Book Award Finalist - </a:t>
            </a:r>
            <a:r>
              <a:rPr lang="pt-BR" i="1" dirty="0" smtClean="0"/>
              <a:t>American Born Chinese</a:t>
            </a:r>
            <a:r>
              <a:rPr lang="pt-BR" dirty="0" smtClean="0"/>
              <a:t> by Gene Yang</a:t>
            </a:r>
          </a:p>
          <a:p>
            <a:pPr lvl="1"/>
            <a:r>
              <a:rPr lang="pt-BR" dirty="0" smtClean="0"/>
              <a:t>Sibert Honor Book – </a:t>
            </a:r>
            <a:r>
              <a:rPr lang="pt-BR" i="1" dirty="0" smtClean="0"/>
              <a:t>To Dance</a:t>
            </a:r>
            <a:r>
              <a:rPr lang="pt-BR" dirty="0" smtClean="0"/>
              <a:t> by Siena Siegel and Mark Siegel</a:t>
            </a:r>
          </a:p>
          <a:p>
            <a:pPr lvl="1"/>
            <a:r>
              <a:rPr lang="pt-BR" dirty="0" smtClean="0"/>
              <a:t>Scott O’Dell Award Winner – </a:t>
            </a:r>
            <a:r>
              <a:rPr lang="pt-BR" i="1" dirty="0" smtClean="0"/>
              <a:t>Storm in the Barn</a:t>
            </a:r>
            <a:r>
              <a:rPr lang="pt-BR" dirty="0" smtClean="0"/>
              <a:t> by Matt Phelan</a:t>
            </a:r>
          </a:p>
        </p:txBody>
      </p:sp>
      <p:pic>
        <p:nvPicPr>
          <p:cNvPr id="5122" name="Picture 2" descr="http://4.bp.blogspot.com/_jjNeupul4FI/S8I6Z1_s6uI/AAAAAAAAAEY/I3MLxVo_0gU/s1600/img412709.jpg">
            <a:hlinkClick r:id="rId3"/>
          </p:cNvPr>
          <p:cNvPicPr>
            <a:picLocks noChangeAspect="1" noChangeArrowheads="1"/>
          </p:cNvPicPr>
          <p:nvPr/>
        </p:nvPicPr>
        <p:blipFill>
          <a:blip r:embed="rId4" cstate="print"/>
          <a:srcRect/>
          <a:stretch>
            <a:fillRect/>
          </a:stretch>
        </p:blipFill>
        <p:spPr bwMode="auto">
          <a:xfrm rot="173927">
            <a:off x="6625523" y="4395432"/>
            <a:ext cx="1989551" cy="2382696"/>
          </a:xfrm>
          <a:prstGeom prst="rect">
            <a:avLst/>
          </a:prstGeom>
          <a:noFill/>
        </p:spPr>
      </p:pic>
      <p:pic>
        <p:nvPicPr>
          <p:cNvPr id="5124" name="Picture 4" descr="http://upload.wikimedia.org/wikipedia/en/thumb/9/98/Maus.jpg/250px-Maus.jpg">
            <a:hlinkClick r:id="rId5"/>
          </p:cNvPr>
          <p:cNvPicPr>
            <a:picLocks noChangeAspect="1" noChangeArrowheads="1"/>
          </p:cNvPicPr>
          <p:nvPr/>
        </p:nvPicPr>
        <p:blipFill>
          <a:blip r:embed="rId6" cstate="print"/>
          <a:srcRect/>
          <a:stretch>
            <a:fillRect/>
          </a:stretch>
        </p:blipFill>
        <p:spPr bwMode="auto">
          <a:xfrm rot="21041702">
            <a:off x="3492750" y="4353166"/>
            <a:ext cx="1667068" cy="2320559"/>
          </a:xfrm>
          <a:prstGeom prst="rect">
            <a:avLst/>
          </a:prstGeom>
          <a:noFill/>
        </p:spPr>
      </p:pic>
      <p:pic>
        <p:nvPicPr>
          <p:cNvPr id="5126" name="Picture 6" descr="http://www.geneyang.com/wpimages/abc.jpg">
            <a:hlinkClick r:id="rId7"/>
          </p:cNvPr>
          <p:cNvPicPr>
            <a:picLocks noChangeAspect="1" noChangeArrowheads="1"/>
          </p:cNvPicPr>
          <p:nvPr/>
        </p:nvPicPr>
        <p:blipFill>
          <a:blip r:embed="rId8" cstate="print"/>
          <a:srcRect/>
          <a:stretch>
            <a:fillRect/>
          </a:stretch>
        </p:blipFill>
        <p:spPr bwMode="auto">
          <a:xfrm rot="315694">
            <a:off x="10304375" y="4045737"/>
            <a:ext cx="1637987" cy="2339981"/>
          </a:xfrm>
          <a:prstGeom prst="rect">
            <a:avLst/>
          </a:prstGeom>
          <a:noFill/>
        </p:spPr>
      </p:pic>
      <p:pic>
        <p:nvPicPr>
          <p:cNvPr id="5128" name="Picture 8" descr="http://images.betterworldbooks.com/141/To-Dance-9781416926870.jpg">
            <a:hlinkClick r:id="rId9"/>
          </p:cNvPr>
          <p:cNvPicPr>
            <a:picLocks noChangeAspect="1" noChangeArrowheads="1"/>
          </p:cNvPicPr>
          <p:nvPr/>
        </p:nvPicPr>
        <p:blipFill>
          <a:blip r:embed="rId10" cstate="print"/>
          <a:srcRect/>
          <a:stretch>
            <a:fillRect/>
          </a:stretch>
        </p:blipFill>
        <p:spPr bwMode="auto">
          <a:xfrm rot="901932">
            <a:off x="717503" y="4419165"/>
            <a:ext cx="1466961" cy="2205957"/>
          </a:xfrm>
          <a:prstGeom prst="rect">
            <a:avLst/>
          </a:prstGeom>
          <a:noFill/>
        </p:spPr>
      </p:pic>
    </p:spTree>
    <p:extLst>
      <p:ext uri="{BB962C8B-B14F-4D97-AF65-F5344CB8AC3E}">
        <p14:creationId xmlns:p14="http://schemas.microsoft.com/office/powerpoint/2010/main" xmlns="" val="3081074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Informs Professional Practice</a:t>
            </a:r>
            <a:endParaRPr dirty="0"/>
          </a:p>
        </p:txBody>
      </p:sp>
      <p:sp>
        <p:nvSpPr>
          <p:cNvPr id="14" name="Content Placeholder 13"/>
          <p:cNvSpPr>
            <a:spLocks noGrp="1"/>
          </p:cNvSpPr>
          <p:nvPr>
            <p:ph idx="1"/>
          </p:nvPr>
        </p:nvSpPr>
        <p:spPr>
          <a:xfrm>
            <a:off x="1065212" y="1752600"/>
            <a:ext cx="9274541" cy="4229100"/>
          </a:xfrm>
        </p:spPr>
        <p:txBody>
          <a:bodyPr>
            <a:normAutofit/>
          </a:bodyPr>
          <a:lstStyle/>
          <a:p>
            <a:r>
              <a:rPr lang="en-US" sz="3200" dirty="0" smtClean="0"/>
              <a:t>Meeting the Common Core for ELA</a:t>
            </a:r>
          </a:p>
          <a:p>
            <a:pPr lvl="1"/>
            <a:r>
              <a:rPr lang="en-US" sz="3200" dirty="0" smtClean="0"/>
              <a:t>Read grade level material independently</a:t>
            </a:r>
          </a:p>
          <a:p>
            <a:r>
              <a:rPr lang="en-US" sz="3200" dirty="0" smtClean="0"/>
              <a:t>ELL’s, boys, and struggling readers are interested in graphic novels</a:t>
            </a:r>
          </a:p>
          <a:p>
            <a:pPr lvl="1"/>
            <a:r>
              <a:rPr lang="en-US" sz="3200" dirty="0" smtClean="0"/>
              <a:t>They like the pictures</a:t>
            </a:r>
          </a:p>
          <a:p>
            <a:pPr lvl="1"/>
            <a:r>
              <a:rPr lang="en-US" sz="3200" dirty="0" smtClean="0"/>
              <a:t>More confident in their reading</a:t>
            </a:r>
          </a:p>
          <a:p>
            <a:pPr lvl="1"/>
            <a:endParaRPr sz="3200" dirty="0"/>
          </a:p>
        </p:txBody>
      </p:sp>
    </p:spTree>
    <p:extLst>
      <p:ext uri="{BB962C8B-B14F-4D97-AF65-F5344CB8AC3E}">
        <p14:creationId xmlns:p14="http://schemas.microsoft.com/office/powerpoint/2010/main" xmlns="" val="3081074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12762" y="304800"/>
            <a:ext cx="10058402" cy="1219200"/>
          </a:xfrm>
        </p:spPr>
        <p:txBody>
          <a:bodyPr/>
          <a:lstStyle/>
          <a:p>
            <a:r>
              <a:rPr lang="en-US" dirty="0" smtClean="0"/>
              <a:t>Inform Professional Practice</a:t>
            </a:r>
            <a:endParaRPr dirty="0"/>
          </a:p>
        </p:txBody>
      </p:sp>
      <p:sp>
        <p:nvSpPr>
          <p:cNvPr id="14" name="Content Placeholder 13"/>
          <p:cNvSpPr>
            <a:spLocks noGrp="1"/>
          </p:cNvSpPr>
          <p:nvPr>
            <p:ph idx="1"/>
          </p:nvPr>
        </p:nvSpPr>
        <p:spPr>
          <a:xfrm>
            <a:off x="495300" y="1752600"/>
            <a:ext cx="7577085" cy="4686300"/>
          </a:xfrm>
        </p:spPr>
        <p:txBody>
          <a:bodyPr>
            <a:noAutofit/>
          </a:bodyPr>
          <a:lstStyle/>
          <a:p>
            <a:r>
              <a:rPr lang="en-US" sz="2800" dirty="0" smtClean="0"/>
              <a:t>Graphic novels &amp; best practices in literacy</a:t>
            </a:r>
          </a:p>
          <a:p>
            <a:r>
              <a:rPr lang="en-US" sz="2800" dirty="0" smtClean="0"/>
              <a:t>Morrow &amp; Gambrell (2011)</a:t>
            </a:r>
          </a:p>
          <a:p>
            <a:pPr lvl="1"/>
            <a:r>
              <a:rPr lang="en-US" sz="2400" dirty="0" smtClean="0"/>
              <a:t>Foster literacy motivation</a:t>
            </a:r>
          </a:p>
          <a:p>
            <a:pPr lvl="1"/>
            <a:r>
              <a:rPr lang="en-US" sz="2400" dirty="0" smtClean="0"/>
              <a:t>Authentic meaning-making purposes</a:t>
            </a:r>
          </a:p>
          <a:p>
            <a:pPr lvl="2"/>
            <a:r>
              <a:rPr lang="en-US" sz="2000" dirty="0" smtClean="0"/>
              <a:t>Example: for pleasure</a:t>
            </a:r>
          </a:p>
          <a:p>
            <a:pPr lvl="1"/>
            <a:r>
              <a:rPr lang="en-US" sz="2400" dirty="0" smtClean="0"/>
              <a:t>Scaffolded instruction</a:t>
            </a:r>
          </a:p>
          <a:p>
            <a:pPr lvl="1"/>
            <a:r>
              <a:rPr lang="en-US" sz="2400" dirty="0" smtClean="0"/>
              <a:t>Self-selected independent reading</a:t>
            </a:r>
          </a:p>
          <a:p>
            <a:pPr lvl="1"/>
            <a:r>
              <a:rPr lang="en-US" sz="2400" dirty="0" smtClean="0"/>
              <a:t>High-quality literature, many genres</a:t>
            </a:r>
          </a:p>
        </p:txBody>
      </p:sp>
      <p:pic>
        <p:nvPicPr>
          <p:cNvPr id="4098" name="Picture 2" descr="http://www.garethhinds.com/book/odyssey_cover_400px.jpg">
            <a:hlinkClick r:id="rId3"/>
          </p:cNvPr>
          <p:cNvPicPr>
            <a:picLocks noChangeAspect="1" noChangeArrowheads="1"/>
          </p:cNvPicPr>
          <p:nvPr/>
        </p:nvPicPr>
        <p:blipFill>
          <a:blip r:embed="rId4" cstate="print"/>
          <a:srcRect/>
          <a:stretch>
            <a:fillRect/>
          </a:stretch>
        </p:blipFill>
        <p:spPr bwMode="auto">
          <a:xfrm>
            <a:off x="8020050" y="563181"/>
            <a:ext cx="3770424" cy="58966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081074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a:xfrm>
            <a:off x="1065214" y="1574800"/>
            <a:ext cx="7189786" cy="4775200"/>
          </a:xfrm>
        </p:spPr>
        <p:txBody>
          <a:bodyPr>
            <a:normAutofit/>
          </a:bodyPr>
          <a:lstStyle/>
          <a:p>
            <a:r>
              <a:rPr lang="en-US" dirty="0" smtClean="0"/>
              <a:t>5</a:t>
            </a:r>
            <a:r>
              <a:rPr lang="en-US" baseline="30000" dirty="0" smtClean="0"/>
              <a:t>th</a:t>
            </a:r>
            <a:r>
              <a:rPr lang="en-US" dirty="0" smtClean="0"/>
              <a:t> Year Middle school teacher</a:t>
            </a:r>
          </a:p>
          <a:p>
            <a:pPr lvl="1"/>
            <a:r>
              <a:rPr lang="en-US" dirty="0" smtClean="0"/>
              <a:t>Focus on English Language Arts</a:t>
            </a:r>
          </a:p>
          <a:p>
            <a:pPr lvl="1"/>
            <a:r>
              <a:rPr lang="en-US" dirty="0" smtClean="0"/>
              <a:t>Previously taught Art, Spanish, English, Religion, and Computers at a private school</a:t>
            </a:r>
          </a:p>
          <a:p>
            <a:pPr lvl="1"/>
            <a:r>
              <a:rPr lang="en-US" dirty="0" smtClean="0"/>
              <a:t>Currently at Superior Middle School</a:t>
            </a:r>
          </a:p>
          <a:p>
            <a:r>
              <a:rPr lang="en-US" dirty="0" smtClean="0"/>
              <a:t>Masters project on Graphic Novels</a:t>
            </a:r>
          </a:p>
          <a:p>
            <a:pPr lvl="1"/>
            <a:r>
              <a:rPr lang="en-US" dirty="0" smtClean="0"/>
              <a:t>How do they work in the classroom?</a:t>
            </a:r>
          </a:p>
          <a:p>
            <a:pPr lvl="1"/>
            <a:r>
              <a:rPr lang="en-US" dirty="0" smtClean="0"/>
              <a:t>Do they motivate students?</a:t>
            </a:r>
          </a:p>
          <a:p>
            <a:r>
              <a:rPr lang="en-US" dirty="0" smtClean="0"/>
              <a:t>Requested to present about graphic novels at this conference</a:t>
            </a:r>
          </a:p>
        </p:txBody>
      </p:sp>
      <p:pic>
        <p:nvPicPr>
          <p:cNvPr id="1027" name="Picture 3" descr="C:\Users\Amanda\Documents\Amanda's Documents\Teacher Blog Ideas\Graphic Novel Pics\Mrs Lindquist.png"/>
          <p:cNvPicPr>
            <a:picLocks noChangeAspect="1" noChangeArrowheads="1"/>
          </p:cNvPicPr>
          <p:nvPr/>
        </p:nvPicPr>
        <p:blipFill>
          <a:blip r:embed="rId2"/>
          <a:srcRect/>
          <a:stretch>
            <a:fillRect/>
          </a:stretch>
        </p:blipFill>
        <p:spPr bwMode="auto">
          <a:xfrm>
            <a:off x="8402639" y="1028203"/>
            <a:ext cx="3179762" cy="461377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2" descr="Home"/>
          <p:cNvPicPr>
            <a:picLocks noChangeAspect="1" noChangeArrowheads="1"/>
          </p:cNvPicPr>
          <p:nvPr/>
        </p:nvPicPr>
        <p:blipFill>
          <a:blip r:embed="rId3"/>
          <a:srcRect r="68224"/>
          <a:stretch>
            <a:fillRect/>
          </a:stretch>
        </p:blipFill>
        <p:spPr bwMode="auto">
          <a:xfrm>
            <a:off x="11419662" y="6126827"/>
            <a:ext cx="721538" cy="731173"/>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3029" y="1828800"/>
            <a:ext cx="7030586" cy="1828800"/>
          </a:xfrm>
        </p:spPr>
        <p:txBody>
          <a:bodyPr>
            <a:normAutofit/>
          </a:bodyPr>
          <a:lstStyle/>
          <a:p>
            <a:r>
              <a:rPr lang="en-US" dirty="0" smtClean="0"/>
              <a:t>Graphic Novel Research in the Classroom</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0" y="334617"/>
            <a:ext cx="7528052" cy="1219200"/>
          </a:xfrm>
        </p:spPr>
        <p:txBody>
          <a:bodyPr/>
          <a:lstStyle/>
          <a:p>
            <a:r>
              <a:rPr lang="en-US" spc="-100" dirty="0" smtClean="0"/>
              <a:t>Graphic Novels in the Classroom</a:t>
            </a:r>
            <a:endParaRPr lang="en-US" spc="-100" dirty="0"/>
          </a:p>
        </p:txBody>
      </p:sp>
      <p:sp>
        <p:nvSpPr>
          <p:cNvPr id="3" name="Content Placeholder 2"/>
          <p:cNvSpPr>
            <a:spLocks noGrp="1"/>
          </p:cNvSpPr>
          <p:nvPr>
            <p:ph idx="1"/>
          </p:nvPr>
        </p:nvSpPr>
        <p:spPr>
          <a:xfrm>
            <a:off x="4667250" y="1840525"/>
            <a:ext cx="7384070" cy="4229100"/>
          </a:xfrm>
        </p:spPr>
        <p:txBody>
          <a:bodyPr>
            <a:normAutofit/>
          </a:bodyPr>
          <a:lstStyle/>
          <a:p>
            <a:r>
              <a:rPr lang="en-US" sz="3200" dirty="0" smtClean="0"/>
              <a:t>Lesson: How to read graphic novels</a:t>
            </a:r>
          </a:p>
          <a:p>
            <a:pPr lvl="1"/>
            <a:r>
              <a:rPr lang="en-US" sz="3200" dirty="0" smtClean="0"/>
              <a:t>Top to bottom, Left to right</a:t>
            </a:r>
          </a:p>
          <a:p>
            <a:pPr lvl="1"/>
            <a:r>
              <a:rPr lang="en-US" sz="3200" dirty="0" smtClean="0"/>
              <a:t>Address unusual panels</a:t>
            </a:r>
          </a:p>
          <a:p>
            <a:pPr lvl="1"/>
            <a:r>
              <a:rPr lang="en-US" sz="3200" dirty="0" smtClean="0"/>
              <a:t>Visuals vs. Text</a:t>
            </a:r>
          </a:p>
          <a:p>
            <a:pPr lvl="1"/>
            <a:r>
              <a:rPr lang="en-US" sz="3200" dirty="0" smtClean="0"/>
              <a:t>Making inferences</a:t>
            </a:r>
          </a:p>
        </p:txBody>
      </p:sp>
      <p:pic>
        <p:nvPicPr>
          <p:cNvPr id="5" name="Picture 4" descr="page2.jpg"/>
          <p:cNvPicPr>
            <a:picLocks noChangeAspect="1"/>
          </p:cNvPicPr>
          <p:nvPr/>
        </p:nvPicPr>
        <p:blipFill>
          <a:blip r:embed="rId3"/>
          <a:stretch>
            <a:fillRect/>
          </a:stretch>
        </p:blipFill>
        <p:spPr>
          <a:xfrm>
            <a:off x="230063" y="225556"/>
            <a:ext cx="4437187" cy="6110640"/>
          </a:xfrm>
          <a:prstGeom prst="rect">
            <a:avLst/>
          </a:prstGeom>
        </p:spPr>
      </p:pic>
      <p:sp>
        <p:nvSpPr>
          <p:cNvPr id="6" name="TextBox 5"/>
          <p:cNvSpPr txBox="1"/>
          <p:nvPr/>
        </p:nvSpPr>
        <p:spPr>
          <a:xfrm>
            <a:off x="260625" y="6401826"/>
            <a:ext cx="3973443" cy="323165"/>
          </a:xfrm>
          <a:prstGeom prst="rect">
            <a:avLst/>
          </a:prstGeom>
          <a:noFill/>
        </p:spPr>
        <p:txBody>
          <a:bodyPr wrap="square" rtlCol="0">
            <a:spAutoFit/>
          </a:bodyPr>
          <a:lstStyle/>
          <a:p>
            <a:r>
              <a:rPr lang="en-US" sz="1500" i="1" dirty="0" smtClean="0"/>
              <a:t>Demonology 101</a:t>
            </a:r>
            <a:r>
              <a:rPr lang="en-US" sz="1500" dirty="0" smtClean="0"/>
              <a:t> by Faith Erin Hicks</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8" y="304800"/>
            <a:ext cx="10560906" cy="1219200"/>
          </a:xfrm>
        </p:spPr>
        <p:txBody>
          <a:bodyPr/>
          <a:lstStyle/>
          <a:p>
            <a:r>
              <a:rPr lang="en-US" dirty="0" smtClean="0"/>
              <a:t>Graphic Novels: Classroom Research</a:t>
            </a:r>
            <a:endParaRPr lang="en-US" dirty="0"/>
          </a:p>
        </p:txBody>
      </p:sp>
      <p:sp>
        <p:nvSpPr>
          <p:cNvPr id="3" name="Content Placeholder 2"/>
          <p:cNvSpPr>
            <a:spLocks noGrp="1"/>
          </p:cNvSpPr>
          <p:nvPr>
            <p:ph idx="1"/>
          </p:nvPr>
        </p:nvSpPr>
        <p:spPr>
          <a:xfrm>
            <a:off x="580292" y="1752600"/>
            <a:ext cx="7789985" cy="4229100"/>
          </a:xfrm>
        </p:spPr>
        <p:txBody>
          <a:bodyPr>
            <a:normAutofit/>
          </a:bodyPr>
          <a:lstStyle/>
          <a:p>
            <a:r>
              <a:rPr lang="en-US" sz="3200" dirty="0" smtClean="0"/>
              <a:t>Read </a:t>
            </a:r>
            <a:r>
              <a:rPr lang="en-US" sz="3200" i="1" dirty="0" err="1" smtClean="0"/>
              <a:t>Rapunzel’s</a:t>
            </a:r>
            <a:r>
              <a:rPr lang="en-US" sz="3200" i="1" dirty="0" smtClean="0"/>
              <a:t> Revenge</a:t>
            </a:r>
            <a:r>
              <a:rPr lang="en-US" sz="3200" dirty="0" smtClean="0"/>
              <a:t> as a class</a:t>
            </a:r>
          </a:p>
          <a:p>
            <a:pPr lvl="1"/>
            <a:r>
              <a:rPr lang="en-US" sz="3200" dirty="0" smtClean="0"/>
              <a:t>Discuss what we see</a:t>
            </a:r>
          </a:p>
          <a:p>
            <a:pPr lvl="1"/>
            <a:r>
              <a:rPr lang="en-US" sz="3200" dirty="0" smtClean="0"/>
              <a:t>Share reactions to the text and graphics</a:t>
            </a:r>
          </a:p>
          <a:p>
            <a:r>
              <a:rPr lang="en-US" sz="3200" dirty="0" smtClean="0"/>
              <a:t>Read graphic novel of choice on own</a:t>
            </a:r>
          </a:p>
          <a:p>
            <a:pPr lvl="1"/>
            <a:r>
              <a:rPr lang="en-US" sz="2800" dirty="0" smtClean="0"/>
              <a:t>Be prepared to present to group</a:t>
            </a:r>
          </a:p>
        </p:txBody>
      </p:sp>
      <p:pic>
        <p:nvPicPr>
          <p:cNvPr id="4" name="Picture 2"/>
          <p:cNvPicPr>
            <a:picLocks noChangeAspect="1" noChangeArrowheads="1"/>
          </p:cNvPicPr>
          <p:nvPr/>
        </p:nvPicPr>
        <p:blipFill>
          <a:blip r:embed="rId2" cstate="print"/>
          <a:srcRect l="26875" t="42969" r="50156" b="13672"/>
          <a:stretch>
            <a:fillRect/>
          </a:stretch>
        </p:blipFill>
        <p:spPr bwMode="auto">
          <a:xfrm>
            <a:off x="8401050" y="1543049"/>
            <a:ext cx="3371850" cy="50921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Graphic Novels: Classroom Research</a:t>
            </a:r>
            <a:endParaRPr dirty="0"/>
          </a:p>
        </p:txBody>
      </p:sp>
      <p:sp>
        <p:nvSpPr>
          <p:cNvPr id="14" name="Content Placeholder 13"/>
          <p:cNvSpPr>
            <a:spLocks noGrp="1"/>
          </p:cNvSpPr>
          <p:nvPr>
            <p:ph idx="1"/>
          </p:nvPr>
        </p:nvSpPr>
        <p:spPr>
          <a:xfrm>
            <a:off x="4379914" y="1752600"/>
            <a:ext cx="7570786" cy="4229100"/>
          </a:xfrm>
        </p:spPr>
        <p:txBody>
          <a:bodyPr>
            <a:noAutofit/>
          </a:bodyPr>
          <a:lstStyle/>
          <a:p>
            <a:r>
              <a:rPr lang="en-US" sz="3200" dirty="0" smtClean="0"/>
              <a:t>Action research project</a:t>
            </a:r>
          </a:p>
          <a:p>
            <a:r>
              <a:rPr lang="en-US" sz="3200" dirty="0" smtClean="0"/>
              <a:t>Does comprehension increase graphic novels?</a:t>
            </a:r>
          </a:p>
          <a:p>
            <a:r>
              <a:rPr lang="en-US" sz="3200" dirty="0" smtClean="0"/>
              <a:t>Compare and contrast Poe short stories</a:t>
            </a:r>
          </a:p>
          <a:p>
            <a:pPr lvl="1"/>
            <a:r>
              <a:rPr lang="en-US" sz="2800" dirty="0" smtClean="0"/>
              <a:t>Original text vs. graphic novel</a:t>
            </a:r>
          </a:p>
        </p:txBody>
      </p:sp>
      <p:pic>
        <p:nvPicPr>
          <p:cNvPr id="3074" name="Picture 2" descr="http://www.graphicclassics.com/pics/GC1ed4_c.jpg"/>
          <p:cNvPicPr>
            <a:picLocks noChangeAspect="1" noChangeArrowheads="1"/>
          </p:cNvPicPr>
          <p:nvPr/>
        </p:nvPicPr>
        <p:blipFill>
          <a:blip r:embed="rId3" cstate="print"/>
          <a:srcRect/>
          <a:stretch>
            <a:fillRect/>
          </a:stretch>
        </p:blipFill>
        <p:spPr bwMode="auto">
          <a:xfrm>
            <a:off x="866775" y="1709737"/>
            <a:ext cx="3086100" cy="4429126"/>
          </a:xfrm>
          <a:prstGeom prst="rect">
            <a:avLst/>
          </a:prstGeom>
          <a:noFill/>
        </p:spPr>
      </p:pic>
    </p:spTree>
    <p:extLst>
      <p:ext uri="{BB962C8B-B14F-4D97-AF65-F5344CB8AC3E}">
        <p14:creationId xmlns:p14="http://schemas.microsoft.com/office/powerpoint/2010/main" xmlns="" val="3081074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Novels: Classroom Research</a:t>
            </a:r>
            <a:endParaRPr lang="en-US" dirty="0"/>
          </a:p>
        </p:txBody>
      </p:sp>
      <p:sp>
        <p:nvSpPr>
          <p:cNvPr id="3" name="Content Placeholder 2"/>
          <p:cNvSpPr>
            <a:spLocks noGrp="1"/>
          </p:cNvSpPr>
          <p:nvPr>
            <p:ph idx="1"/>
          </p:nvPr>
        </p:nvSpPr>
        <p:spPr>
          <a:xfrm>
            <a:off x="800100" y="1816100"/>
            <a:ext cx="4978400" cy="4229100"/>
          </a:xfrm>
        </p:spPr>
        <p:txBody>
          <a:bodyPr>
            <a:normAutofit/>
          </a:bodyPr>
          <a:lstStyle/>
          <a:p>
            <a:r>
              <a:rPr lang="en-US" sz="3200" dirty="0" smtClean="0"/>
              <a:t>Control group and experimental group</a:t>
            </a:r>
          </a:p>
          <a:p>
            <a:pPr lvl="1"/>
            <a:r>
              <a:rPr lang="en-US" sz="3200" dirty="0" smtClean="0"/>
              <a:t>Pretest </a:t>
            </a:r>
          </a:p>
          <a:p>
            <a:pPr lvl="1"/>
            <a:r>
              <a:rPr lang="en-US" sz="3200" dirty="0" smtClean="0"/>
              <a:t>Observations</a:t>
            </a:r>
          </a:p>
          <a:p>
            <a:pPr lvl="1"/>
            <a:r>
              <a:rPr lang="en-US" sz="3200" dirty="0" smtClean="0"/>
              <a:t>Posttest</a:t>
            </a:r>
          </a:p>
          <a:p>
            <a:pPr lvl="1"/>
            <a:r>
              <a:rPr lang="en-US" sz="3200" dirty="0" smtClean="0"/>
              <a:t>Interviews</a:t>
            </a:r>
          </a:p>
        </p:txBody>
      </p:sp>
      <p:pic>
        <p:nvPicPr>
          <p:cNvPr id="5" name="Picture 2"/>
          <p:cNvPicPr>
            <a:picLocks noChangeAspect="1" noChangeArrowheads="1"/>
          </p:cNvPicPr>
          <p:nvPr/>
        </p:nvPicPr>
        <p:blipFill>
          <a:blip r:embed="rId2"/>
          <a:srcRect l="58438" t="25278" r="5625" b="15000"/>
          <a:stretch>
            <a:fillRect/>
          </a:stretch>
        </p:blipFill>
        <p:spPr bwMode="auto">
          <a:xfrm>
            <a:off x="6527800" y="1812926"/>
            <a:ext cx="4707565" cy="440055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Novels: Classroom Research</a:t>
            </a:r>
            <a:endParaRPr lang="en-US" dirty="0"/>
          </a:p>
        </p:txBody>
      </p:sp>
      <p:graphicFrame>
        <p:nvGraphicFramePr>
          <p:cNvPr id="4" name="Content Placeholder 3"/>
          <p:cNvGraphicFramePr>
            <a:graphicFrameLocks noGrp="1"/>
          </p:cNvGraphicFramePr>
          <p:nvPr>
            <p:ph idx="1"/>
          </p:nvPr>
        </p:nvGraphicFramePr>
        <p:xfrm>
          <a:off x="1612900" y="1752600"/>
          <a:ext cx="8963026" cy="42291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Novels: Classroom Research</a:t>
            </a:r>
            <a:endParaRPr lang="en-US" dirty="0"/>
          </a:p>
        </p:txBody>
      </p:sp>
      <p:graphicFrame>
        <p:nvGraphicFramePr>
          <p:cNvPr id="4" name="Content Placeholder 3"/>
          <p:cNvGraphicFramePr>
            <a:graphicFrameLocks noGrp="1"/>
          </p:cNvGraphicFramePr>
          <p:nvPr>
            <p:ph idx="1"/>
          </p:nvPr>
        </p:nvGraphicFramePr>
        <p:xfrm>
          <a:off x="1065213" y="1752600"/>
          <a:ext cx="10058400" cy="42291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3029" y="1828800"/>
            <a:ext cx="7030586" cy="1828800"/>
          </a:xfrm>
        </p:spPr>
        <p:txBody>
          <a:bodyPr>
            <a:normAutofit/>
          </a:bodyPr>
          <a:lstStyle/>
          <a:p>
            <a:r>
              <a:rPr lang="en-US" dirty="0" smtClean="0"/>
              <a:t>Incorporating Graphic Novels in the Classroom</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6317" y="304800"/>
            <a:ext cx="8325683" cy="1219200"/>
          </a:xfrm>
        </p:spPr>
        <p:txBody>
          <a:bodyPr/>
          <a:lstStyle/>
          <a:p>
            <a:r>
              <a:rPr lang="en-US" dirty="0" smtClean="0"/>
              <a:t>How to Use Graphic Novels - Art</a:t>
            </a:r>
            <a:endParaRPr lang="en-US" dirty="0"/>
          </a:p>
        </p:txBody>
      </p:sp>
      <p:sp>
        <p:nvSpPr>
          <p:cNvPr id="3" name="Content Placeholder 2"/>
          <p:cNvSpPr>
            <a:spLocks noGrp="1"/>
          </p:cNvSpPr>
          <p:nvPr>
            <p:ph idx="1"/>
          </p:nvPr>
        </p:nvSpPr>
        <p:spPr>
          <a:xfrm>
            <a:off x="3534508" y="1735015"/>
            <a:ext cx="8327660" cy="4229100"/>
          </a:xfrm>
        </p:spPr>
        <p:txBody>
          <a:bodyPr>
            <a:normAutofit/>
          </a:bodyPr>
          <a:lstStyle/>
          <a:p>
            <a:r>
              <a:rPr lang="en-US" sz="3200" dirty="0" smtClean="0"/>
              <a:t>Teach students how to read the art</a:t>
            </a:r>
          </a:p>
          <a:p>
            <a:pPr lvl="1"/>
            <a:r>
              <a:rPr lang="en-US" sz="2800" dirty="0" smtClean="0"/>
              <a:t>Facial expressions, body language</a:t>
            </a:r>
          </a:p>
          <a:p>
            <a:pPr lvl="1"/>
            <a:r>
              <a:rPr lang="en-US" sz="2800" dirty="0" smtClean="0"/>
              <a:t>Making inferences with pictures</a:t>
            </a:r>
          </a:p>
          <a:p>
            <a:r>
              <a:rPr lang="en-US" sz="3200" dirty="0" smtClean="0"/>
              <a:t>Examine Elements of Art</a:t>
            </a:r>
          </a:p>
          <a:p>
            <a:pPr lvl="1"/>
            <a:r>
              <a:rPr lang="en-US" sz="2800" dirty="0" smtClean="0"/>
              <a:t>How do they use </a:t>
            </a:r>
            <a:r>
              <a:rPr lang="en-US" sz="2800" b="1" dirty="0" smtClean="0"/>
              <a:t>line</a:t>
            </a:r>
            <a:r>
              <a:rPr lang="en-US" sz="2800" dirty="0" smtClean="0"/>
              <a:t> to convey…?</a:t>
            </a:r>
          </a:p>
          <a:p>
            <a:pPr lvl="1"/>
            <a:r>
              <a:rPr lang="en-US" sz="2800" dirty="0" smtClean="0"/>
              <a:t>Describe emotion of the </a:t>
            </a:r>
            <a:r>
              <a:rPr lang="en-US" sz="2800" b="1" dirty="0" smtClean="0"/>
              <a:t>colors</a:t>
            </a:r>
            <a:r>
              <a:rPr lang="en-US" sz="2800" dirty="0" smtClean="0"/>
              <a:t> / </a:t>
            </a:r>
            <a:r>
              <a:rPr lang="en-US" sz="2800" b="1" dirty="0" smtClean="0"/>
              <a:t>values</a:t>
            </a:r>
            <a:r>
              <a:rPr lang="en-US" sz="2800" dirty="0" smtClean="0"/>
              <a:t>.</a:t>
            </a:r>
          </a:p>
          <a:p>
            <a:pPr lvl="1"/>
            <a:r>
              <a:rPr lang="en-US" sz="2800" dirty="0" smtClean="0"/>
              <a:t>How is the </a:t>
            </a:r>
            <a:r>
              <a:rPr lang="en-US" sz="2800" b="1" dirty="0" smtClean="0"/>
              <a:t>space</a:t>
            </a:r>
            <a:r>
              <a:rPr lang="en-US" sz="2800" dirty="0" smtClean="0"/>
              <a:t> in this panel used?</a:t>
            </a:r>
            <a:endParaRPr lang="en-US" sz="2800" dirty="0"/>
          </a:p>
        </p:txBody>
      </p:sp>
      <p:pic>
        <p:nvPicPr>
          <p:cNvPr id="4" name="Picture 3" descr="fwb002-ehreth.jpg"/>
          <p:cNvPicPr>
            <a:picLocks noChangeAspect="1"/>
          </p:cNvPicPr>
          <p:nvPr/>
        </p:nvPicPr>
        <p:blipFill>
          <a:blip r:embed="rId3"/>
          <a:srcRect l="7983" r="10263" b="5246"/>
          <a:stretch>
            <a:fillRect/>
          </a:stretch>
        </p:blipFill>
        <p:spPr>
          <a:xfrm>
            <a:off x="168966" y="529303"/>
            <a:ext cx="3607904" cy="5923882"/>
          </a:xfrm>
          <a:prstGeom prst="rect">
            <a:avLst/>
          </a:prstGeom>
        </p:spPr>
      </p:pic>
      <p:sp>
        <p:nvSpPr>
          <p:cNvPr id="5" name="TextBox 4"/>
          <p:cNvSpPr txBox="1"/>
          <p:nvPr/>
        </p:nvSpPr>
        <p:spPr>
          <a:xfrm>
            <a:off x="111540" y="6476367"/>
            <a:ext cx="3973443" cy="323165"/>
          </a:xfrm>
          <a:prstGeom prst="rect">
            <a:avLst/>
          </a:prstGeom>
          <a:noFill/>
        </p:spPr>
        <p:txBody>
          <a:bodyPr wrap="square" rtlCol="0">
            <a:spAutoFit/>
          </a:bodyPr>
          <a:lstStyle/>
          <a:p>
            <a:r>
              <a:rPr lang="en-US" sz="1500" i="1" dirty="0" smtClean="0"/>
              <a:t>Friends with Boys </a:t>
            </a:r>
            <a:r>
              <a:rPr lang="en-US" sz="1500" dirty="0" smtClean="0"/>
              <a:t>by Faith Erin Hicks</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Graphic Novels - English</a:t>
            </a:r>
            <a:endParaRPr lang="en-US" dirty="0"/>
          </a:p>
        </p:txBody>
      </p:sp>
      <p:sp>
        <p:nvSpPr>
          <p:cNvPr id="3" name="Content Placeholder 2"/>
          <p:cNvSpPr>
            <a:spLocks noGrp="1"/>
          </p:cNvSpPr>
          <p:nvPr>
            <p:ph idx="1"/>
          </p:nvPr>
        </p:nvSpPr>
        <p:spPr>
          <a:xfrm>
            <a:off x="889364" y="1752600"/>
            <a:ext cx="7674340" cy="4229100"/>
          </a:xfrm>
        </p:spPr>
        <p:txBody>
          <a:bodyPr>
            <a:normAutofit lnSpcReduction="10000"/>
          </a:bodyPr>
          <a:lstStyle/>
          <a:p>
            <a:r>
              <a:rPr lang="en-US" sz="3000" dirty="0" smtClean="0"/>
              <a:t>Preview </a:t>
            </a:r>
            <a:r>
              <a:rPr lang="en-US" sz="3000" i="1" dirty="0" smtClean="0"/>
              <a:t>Romeo and Juliet</a:t>
            </a:r>
            <a:r>
              <a:rPr lang="en-US" sz="3000" dirty="0" smtClean="0"/>
              <a:t> with manga version</a:t>
            </a:r>
          </a:p>
          <a:p>
            <a:pPr lvl="1"/>
            <a:r>
              <a:rPr lang="en-US" sz="2400" dirty="0" smtClean="0"/>
              <a:t>Students become familiar with the storyline</a:t>
            </a:r>
          </a:p>
          <a:p>
            <a:pPr lvl="1"/>
            <a:r>
              <a:rPr lang="en-US" sz="2400" dirty="0" smtClean="0"/>
              <a:t>meaning behind the pictures </a:t>
            </a:r>
            <a:r>
              <a:rPr lang="en-US" sz="2400" i="1" u="sng" dirty="0" smtClean="0"/>
              <a:t>and</a:t>
            </a:r>
            <a:r>
              <a:rPr lang="en-US" sz="2400" dirty="0" smtClean="0"/>
              <a:t> the text</a:t>
            </a:r>
          </a:p>
          <a:p>
            <a:r>
              <a:rPr lang="en-US" sz="3000" dirty="0" smtClean="0"/>
              <a:t>Then introduce them to the original Shakespearean story</a:t>
            </a:r>
          </a:p>
          <a:p>
            <a:pPr lvl="1"/>
            <a:r>
              <a:rPr lang="en-US" sz="2400" dirty="0" smtClean="0"/>
              <a:t>Students use their background knowledge</a:t>
            </a:r>
          </a:p>
          <a:p>
            <a:pPr lvl="1"/>
            <a:r>
              <a:rPr lang="en-US" sz="2400" dirty="0" smtClean="0"/>
              <a:t>Build new understandings of original text</a:t>
            </a:r>
          </a:p>
        </p:txBody>
      </p:sp>
      <p:pic>
        <p:nvPicPr>
          <p:cNvPr id="4" name="Picture 2" descr="http://www.mangamaniaccafe.com/wp-content/uploads/2007/03/windowslivewriterromeoandjulietmangashakespearegraphicnov-10dd7romeojuliet21.jpg">
            <a:hlinkClick r:id="rId3"/>
          </p:cNvPr>
          <p:cNvPicPr>
            <a:picLocks noChangeAspect="1" noChangeArrowheads="1"/>
          </p:cNvPicPr>
          <p:nvPr/>
        </p:nvPicPr>
        <p:blipFill>
          <a:blip r:embed="rId4" cstate="print"/>
          <a:srcRect l="13223" r="14014"/>
          <a:stretch>
            <a:fillRect/>
          </a:stretch>
        </p:blipFill>
        <p:spPr bwMode="auto">
          <a:xfrm>
            <a:off x="8752113" y="1573832"/>
            <a:ext cx="3135086" cy="430859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a:xfrm>
            <a:off x="6297614" y="1752600"/>
            <a:ext cx="5551486" cy="4229100"/>
          </a:xfrm>
        </p:spPr>
        <p:txBody>
          <a:bodyPr>
            <a:normAutofit/>
          </a:bodyPr>
          <a:lstStyle/>
          <a:p>
            <a:pPr algn="ctr">
              <a:buNone/>
            </a:pPr>
            <a:endParaRPr lang="en-US" sz="2800" dirty="0" smtClean="0"/>
          </a:p>
          <a:p>
            <a:pPr algn="ctr">
              <a:buNone/>
            </a:pPr>
            <a:r>
              <a:rPr lang="en-US" sz="3600" dirty="0" smtClean="0"/>
              <a:t>For </a:t>
            </a:r>
            <a:r>
              <a:rPr lang="en-US" sz="3600" dirty="0" smtClean="0"/>
              <a:t>more ideas, visit my </a:t>
            </a:r>
            <a:r>
              <a:rPr lang="en-US" sz="3600" dirty="0" smtClean="0"/>
              <a:t>website:</a:t>
            </a:r>
          </a:p>
          <a:p>
            <a:pPr algn="ctr">
              <a:buNone/>
            </a:pPr>
            <a:r>
              <a:rPr lang="en-US" sz="2800" dirty="0" smtClean="0">
                <a:hlinkClick r:id="rId2"/>
              </a:rPr>
              <a:t>teaching.casadelindquist.com</a:t>
            </a:r>
            <a:r>
              <a:rPr lang="en-US" sz="2800" dirty="0" smtClean="0">
                <a:hlinkClick r:id="rId2"/>
              </a:rPr>
              <a:t>/</a:t>
            </a:r>
            <a:r>
              <a:rPr lang="en-US" sz="2800" dirty="0" smtClean="0"/>
              <a:t> </a:t>
            </a:r>
            <a:endParaRPr lang="en-US" sz="2800" dirty="0"/>
          </a:p>
        </p:txBody>
      </p:sp>
      <p:pic>
        <p:nvPicPr>
          <p:cNvPr id="1026" name="Picture 2"/>
          <p:cNvPicPr>
            <a:picLocks noChangeAspect="1" noChangeArrowheads="1"/>
          </p:cNvPicPr>
          <p:nvPr/>
        </p:nvPicPr>
        <p:blipFill>
          <a:blip r:embed="rId3"/>
          <a:srcRect l="23056" t="16790" r="37916" b="28025"/>
          <a:stretch>
            <a:fillRect/>
          </a:stretch>
        </p:blipFill>
        <p:spPr bwMode="auto">
          <a:xfrm>
            <a:off x="783252" y="1828800"/>
            <a:ext cx="5109548" cy="40640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2" descr="Home"/>
          <p:cNvPicPr>
            <a:picLocks noChangeAspect="1" noChangeArrowheads="1"/>
          </p:cNvPicPr>
          <p:nvPr/>
        </p:nvPicPr>
        <p:blipFill>
          <a:blip r:embed="rId4"/>
          <a:srcRect r="68224"/>
          <a:stretch>
            <a:fillRect/>
          </a:stretch>
        </p:blipFill>
        <p:spPr bwMode="auto">
          <a:xfrm>
            <a:off x="11419662" y="6126827"/>
            <a:ext cx="721538" cy="731173"/>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00" dirty="0" smtClean="0"/>
              <a:t>How to Use Graphic Novels – Social Studies</a:t>
            </a:r>
            <a:endParaRPr lang="en-US" spc="-100" dirty="0"/>
          </a:p>
        </p:txBody>
      </p:sp>
      <p:sp>
        <p:nvSpPr>
          <p:cNvPr id="3" name="Content Placeholder 2"/>
          <p:cNvSpPr>
            <a:spLocks noGrp="1"/>
          </p:cNvSpPr>
          <p:nvPr>
            <p:ph idx="1"/>
          </p:nvPr>
        </p:nvSpPr>
        <p:spPr>
          <a:xfrm>
            <a:off x="4529470" y="1752600"/>
            <a:ext cx="7357730" cy="4229100"/>
          </a:xfrm>
        </p:spPr>
        <p:txBody>
          <a:bodyPr>
            <a:noAutofit/>
          </a:bodyPr>
          <a:lstStyle/>
          <a:p>
            <a:r>
              <a:rPr lang="en-US" sz="2800" dirty="0" smtClean="0"/>
              <a:t>Students research a historical event</a:t>
            </a:r>
          </a:p>
          <a:p>
            <a:r>
              <a:rPr lang="en-US" sz="2800" dirty="0" smtClean="0"/>
              <a:t>Then they find period art / photography</a:t>
            </a:r>
          </a:p>
          <a:p>
            <a:r>
              <a:rPr lang="en-US" sz="2800" dirty="0" smtClean="0"/>
              <a:t>Use </a:t>
            </a:r>
            <a:r>
              <a:rPr lang="en-US" sz="2800" dirty="0" err="1" smtClean="0"/>
              <a:t>ComicLife</a:t>
            </a:r>
            <a:r>
              <a:rPr lang="en-US" sz="2800" dirty="0" smtClean="0"/>
              <a:t> Program</a:t>
            </a:r>
          </a:p>
          <a:p>
            <a:pPr lvl="1"/>
            <a:r>
              <a:rPr lang="en-US" sz="2800" dirty="0" smtClean="0"/>
              <a:t>students insert the art / photography</a:t>
            </a:r>
          </a:p>
          <a:p>
            <a:pPr lvl="1"/>
            <a:r>
              <a:rPr lang="en-US" sz="2800" dirty="0" smtClean="0"/>
              <a:t>Add historically relevant text</a:t>
            </a:r>
            <a:endParaRPr lang="en-US" sz="2800" dirty="0"/>
          </a:p>
        </p:txBody>
      </p:sp>
      <p:pic>
        <p:nvPicPr>
          <p:cNvPr id="10242" name="Picture 2" descr="http://cpd.nottinghamhighblogs.net/files/2011/06/history.jpg"/>
          <p:cNvPicPr>
            <a:picLocks noChangeAspect="1" noChangeArrowheads="1"/>
          </p:cNvPicPr>
          <p:nvPr/>
        </p:nvPicPr>
        <p:blipFill>
          <a:blip r:embed="rId2"/>
          <a:srcRect/>
          <a:stretch>
            <a:fillRect/>
          </a:stretch>
        </p:blipFill>
        <p:spPr bwMode="auto">
          <a:xfrm>
            <a:off x="265814" y="1511525"/>
            <a:ext cx="4049207" cy="5240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3190361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srcRect l="25814" t="9302" r="25959" b="50543"/>
          <a:stretch>
            <a:fillRect/>
          </a:stretch>
        </p:blipFill>
        <p:spPr bwMode="auto">
          <a:xfrm>
            <a:off x="6311600" y="1494464"/>
            <a:ext cx="5544754" cy="2596910"/>
          </a:xfrm>
          <a:prstGeom prst="rect">
            <a:avLst/>
          </a:prstGeom>
          <a:noFill/>
          <a:ln w="9525">
            <a:noFill/>
            <a:miter lim="800000"/>
            <a:headEnd/>
            <a:tailEnd/>
          </a:ln>
          <a:effectLst/>
        </p:spPr>
      </p:pic>
      <p:pic>
        <p:nvPicPr>
          <p:cNvPr id="10" name="Picture 3"/>
          <p:cNvPicPr>
            <a:picLocks noChangeAspect="1" noChangeArrowheads="1"/>
          </p:cNvPicPr>
          <p:nvPr/>
        </p:nvPicPr>
        <p:blipFill>
          <a:blip r:embed="rId3"/>
          <a:srcRect l="25990" t="9147" r="25735" b="49613"/>
          <a:stretch>
            <a:fillRect/>
          </a:stretch>
        </p:blipFill>
        <p:spPr bwMode="auto">
          <a:xfrm>
            <a:off x="6307292" y="4091371"/>
            <a:ext cx="5550339" cy="2667096"/>
          </a:xfrm>
          <a:prstGeom prst="rect">
            <a:avLst/>
          </a:prstGeom>
          <a:noFill/>
          <a:ln w="9525">
            <a:noFill/>
            <a:miter lim="800000"/>
            <a:headEnd/>
            <a:tailEnd/>
          </a:ln>
          <a:effectLst/>
        </p:spPr>
      </p:pic>
      <p:sp>
        <p:nvSpPr>
          <p:cNvPr id="2" name="Title 1"/>
          <p:cNvSpPr>
            <a:spLocks noGrp="1"/>
          </p:cNvSpPr>
          <p:nvPr>
            <p:ph type="title"/>
          </p:nvPr>
        </p:nvSpPr>
        <p:spPr>
          <a:xfrm>
            <a:off x="588962" y="304800"/>
            <a:ext cx="10058402" cy="1219200"/>
          </a:xfrm>
        </p:spPr>
        <p:txBody>
          <a:bodyPr/>
          <a:lstStyle/>
          <a:p>
            <a:r>
              <a:rPr lang="en-US" dirty="0" smtClean="0"/>
              <a:t>How to Use Graphic Novels - Math</a:t>
            </a:r>
            <a:endParaRPr lang="en-US" dirty="0"/>
          </a:p>
        </p:txBody>
      </p:sp>
      <p:sp>
        <p:nvSpPr>
          <p:cNvPr id="3" name="Content Placeholder 2"/>
          <p:cNvSpPr>
            <a:spLocks noGrp="1"/>
          </p:cNvSpPr>
          <p:nvPr>
            <p:ph idx="1"/>
          </p:nvPr>
        </p:nvSpPr>
        <p:spPr>
          <a:xfrm>
            <a:off x="671514" y="1752600"/>
            <a:ext cx="5475286" cy="4781550"/>
          </a:xfrm>
        </p:spPr>
        <p:txBody>
          <a:bodyPr>
            <a:noAutofit/>
          </a:bodyPr>
          <a:lstStyle/>
          <a:p>
            <a:r>
              <a:rPr lang="en-US" sz="2500" dirty="0" smtClean="0"/>
              <a:t>Teachers can create comics to explain difficult math concepts</a:t>
            </a:r>
          </a:p>
          <a:p>
            <a:pPr lvl="1"/>
            <a:r>
              <a:rPr lang="en-US" sz="2500" dirty="0" smtClean="0"/>
              <a:t>Visuals help students make sense of abstract concepts</a:t>
            </a:r>
          </a:p>
          <a:p>
            <a:r>
              <a:rPr lang="en-US" sz="2500" dirty="0" smtClean="0"/>
              <a:t>Students can show mastery by creating a comic</a:t>
            </a:r>
          </a:p>
          <a:p>
            <a:pPr lvl="1"/>
            <a:r>
              <a:rPr lang="en-US" sz="2500" dirty="0" smtClean="0"/>
              <a:t>Share with the class</a:t>
            </a:r>
          </a:p>
          <a:p>
            <a:pPr lvl="1"/>
            <a:r>
              <a:rPr lang="en-US" sz="2500" dirty="0" smtClean="0"/>
              <a:t>People remember 95% of what they teach others</a:t>
            </a:r>
            <a:endParaRPr lang="en-US" sz="2500" dirty="0"/>
          </a:p>
        </p:txBody>
      </p:sp>
      <p:sp>
        <p:nvSpPr>
          <p:cNvPr id="7" name="Rectangle 6"/>
          <p:cNvSpPr/>
          <p:nvPr/>
        </p:nvSpPr>
        <p:spPr>
          <a:xfrm>
            <a:off x="6294474" y="1479698"/>
            <a:ext cx="5582093" cy="5273749"/>
          </a:xfrm>
          <a:prstGeom prst="rect">
            <a:avLst/>
          </a:prstGeom>
          <a:noFill/>
          <a:ln w="38100">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Beliefs Comics – 3 Panel Comics</a:t>
            </a:r>
            <a:endParaRPr lang="en-US" dirty="0"/>
          </a:p>
        </p:txBody>
      </p:sp>
      <p:pic>
        <p:nvPicPr>
          <p:cNvPr id="1026" name="Picture 2" descr="Printable Comics - Make your own comic / graphic novel"/>
          <p:cNvPicPr>
            <a:picLocks noChangeAspect="1" noChangeArrowheads="1"/>
          </p:cNvPicPr>
          <p:nvPr/>
        </p:nvPicPr>
        <p:blipFill>
          <a:blip r:embed="rId3"/>
          <a:srcRect b="56850"/>
          <a:stretch>
            <a:fillRect/>
          </a:stretch>
        </p:blipFill>
        <p:spPr bwMode="auto">
          <a:xfrm>
            <a:off x="1312210" y="1686840"/>
            <a:ext cx="9688141" cy="4458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3029" y="1828800"/>
            <a:ext cx="7030586" cy="1828800"/>
          </a:xfrm>
        </p:spPr>
        <p:txBody>
          <a:bodyPr>
            <a:normAutofit/>
          </a:bodyPr>
          <a:lstStyle/>
          <a:p>
            <a:pPr marL="457200" indent="-457200"/>
            <a:r>
              <a:rPr lang="en-US" dirty="0" smtClean="0"/>
              <a:t>Quick Lesson: Creating a Graphic Novel</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Tips for Making a Graphic Novel</a:t>
            </a:r>
            <a:endParaRPr lang="en-US" dirty="0"/>
          </a:p>
        </p:txBody>
      </p:sp>
      <p:sp>
        <p:nvSpPr>
          <p:cNvPr id="5" name="Content Placeholder 4"/>
          <p:cNvSpPr>
            <a:spLocks noGrp="1"/>
          </p:cNvSpPr>
          <p:nvPr>
            <p:ph idx="1"/>
          </p:nvPr>
        </p:nvSpPr>
        <p:spPr>
          <a:xfrm>
            <a:off x="386863" y="1858110"/>
            <a:ext cx="6998676" cy="4577862"/>
          </a:xfrm>
        </p:spPr>
        <p:txBody>
          <a:bodyPr>
            <a:normAutofit/>
          </a:bodyPr>
          <a:lstStyle/>
          <a:p>
            <a:r>
              <a:rPr lang="en-US" sz="2800" b="1" dirty="0" smtClean="0"/>
              <a:t>Step 1</a:t>
            </a:r>
            <a:r>
              <a:rPr lang="en-US" sz="2800" dirty="0" smtClean="0"/>
              <a:t> – Brainstorm story ideas.</a:t>
            </a:r>
          </a:p>
          <a:p>
            <a:r>
              <a:rPr lang="en-US" sz="2800" b="1" dirty="0" smtClean="0"/>
              <a:t>Step 2</a:t>
            </a:r>
            <a:r>
              <a:rPr lang="en-US" sz="2800" dirty="0" smtClean="0"/>
              <a:t> – Practice sketches, focusing on a character or location.</a:t>
            </a:r>
          </a:p>
          <a:p>
            <a:r>
              <a:rPr lang="en-US" sz="2800" b="1" dirty="0" smtClean="0"/>
              <a:t>Step 3</a:t>
            </a:r>
            <a:r>
              <a:rPr lang="en-US" sz="2800" dirty="0" smtClean="0"/>
              <a:t> – Elaborate on your brainstorm.</a:t>
            </a:r>
          </a:p>
          <a:p>
            <a:pPr lvl="1"/>
            <a:r>
              <a:rPr lang="en-US" sz="2800" dirty="0" smtClean="0"/>
              <a:t>Describe: characters, setting, conflict</a:t>
            </a:r>
          </a:p>
        </p:txBody>
      </p:sp>
      <p:pic>
        <p:nvPicPr>
          <p:cNvPr id="6" name="Picture 4" descr="http://www.casadelindquist.com/uploads/images/teaching.casadelindquist.com/Graphic%20Novels/Thumbnail%204.jpg">
            <a:hlinkClick r:id="rId2"/>
          </p:cNvPr>
          <p:cNvPicPr>
            <a:picLocks noChangeAspect="1" noChangeArrowheads="1"/>
          </p:cNvPicPr>
          <p:nvPr/>
        </p:nvPicPr>
        <p:blipFill>
          <a:blip r:embed="rId3" cstate="print"/>
          <a:srcRect l="3972" t="15088" r="38395" b="23226"/>
          <a:stretch>
            <a:fillRect/>
          </a:stretch>
        </p:blipFill>
        <p:spPr bwMode="auto">
          <a:xfrm>
            <a:off x="7344034" y="1905000"/>
            <a:ext cx="4593966" cy="37924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Making a Graphic Novel</a:t>
            </a:r>
            <a:endParaRPr lang="en-US" dirty="0"/>
          </a:p>
        </p:txBody>
      </p:sp>
      <p:sp>
        <p:nvSpPr>
          <p:cNvPr id="3" name="Content Placeholder 2"/>
          <p:cNvSpPr>
            <a:spLocks noGrp="1"/>
          </p:cNvSpPr>
          <p:nvPr>
            <p:ph idx="1"/>
          </p:nvPr>
        </p:nvSpPr>
        <p:spPr/>
        <p:txBody>
          <a:bodyPr/>
          <a:lstStyle/>
          <a:p>
            <a:r>
              <a:rPr lang="en-US" sz="3200" b="1" dirty="0" smtClean="0"/>
              <a:t>Step 4</a:t>
            </a:r>
            <a:r>
              <a:rPr lang="en-US" sz="3200" dirty="0" smtClean="0"/>
              <a:t> – Make thumbnail sketches to outline your story; can include script.</a:t>
            </a:r>
          </a:p>
          <a:p>
            <a:endParaRPr lang="en-US" dirty="0"/>
          </a:p>
        </p:txBody>
      </p:sp>
      <p:pic>
        <p:nvPicPr>
          <p:cNvPr id="4" name="Picture 3" descr="http://www.casadelindquist.com/uploads/images/teaching.casadelindquist.com/Graphic%20Novels/Thumbnail%203.jpg"/>
          <p:cNvPicPr/>
          <p:nvPr/>
        </p:nvPicPr>
        <p:blipFill>
          <a:blip r:embed="rId2" cstate="print"/>
          <a:srcRect b="61958"/>
          <a:stretch>
            <a:fillRect/>
          </a:stretch>
        </p:blipFill>
        <p:spPr bwMode="auto">
          <a:xfrm>
            <a:off x="1931215" y="3103835"/>
            <a:ext cx="8319751" cy="2527708"/>
          </a:xfrm>
          <a:prstGeom prst="rect">
            <a:avLst/>
          </a:prstGeom>
          <a:ln w="3175" cap="sq">
            <a:solidFill>
              <a:schemeClr val="tx1"/>
            </a:solidFill>
            <a:prstDash val="solid"/>
            <a:miter lim="800000"/>
          </a:ln>
          <a:effectLst/>
        </p:spPr>
      </p:pic>
      <p:sp>
        <p:nvSpPr>
          <p:cNvPr id="5" name="Oval 4"/>
          <p:cNvSpPr/>
          <p:nvPr/>
        </p:nvSpPr>
        <p:spPr>
          <a:xfrm>
            <a:off x="2641600" y="4165600"/>
            <a:ext cx="319314" cy="348343"/>
          </a:xfrm>
          <a:prstGeom prst="ellipse">
            <a:avLst/>
          </a:prstGeom>
          <a:solidFill>
            <a:srgbClr val="DFC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5" idx="4"/>
          </p:cNvCxnSpPr>
          <p:nvPr/>
        </p:nvCxnSpPr>
        <p:spPr>
          <a:xfrm rot="5400000">
            <a:off x="2510972" y="4804228"/>
            <a:ext cx="58057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505075" y="5080000"/>
            <a:ext cx="296182" cy="296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01257" y="5065486"/>
            <a:ext cx="304800" cy="275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801257" y="4557486"/>
            <a:ext cx="449943" cy="275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2467429" y="4644571"/>
            <a:ext cx="319314" cy="2032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362200" y="5276850"/>
            <a:ext cx="209550"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067050" y="5276850"/>
            <a:ext cx="209550"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333625" y="5303532"/>
            <a:ext cx="1123950" cy="68924"/>
          </a:xfrm>
          <a:custGeom>
            <a:avLst/>
            <a:gdLst>
              <a:gd name="connsiteX0" fmla="*/ 0 w 1123950"/>
              <a:gd name="connsiteY0" fmla="*/ 49518 h 68924"/>
              <a:gd name="connsiteX1" fmla="*/ 28575 w 1123950"/>
              <a:gd name="connsiteY1" fmla="*/ 39993 h 68924"/>
              <a:gd name="connsiteX2" fmla="*/ 85725 w 1123950"/>
              <a:gd name="connsiteY2" fmla="*/ 68568 h 68924"/>
              <a:gd name="connsiteX3" fmla="*/ 161925 w 1123950"/>
              <a:gd name="connsiteY3" fmla="*/ 68568 h 68924"/>
              <a:gd name="connsiteX4" fmla="*/ 219075 w 1123950"/>
              <a:gd name="connsiteY4" fmla="*/ 59043 h 68924"/>
              <a:gd name="connsiteX5" fmla="*/ 247650 w 1123950"/>
              <a:gd name="connsiteY5" fmla="*/ 39993 h 68924"/>
              <a:gd name="connsiteX6" fmla="*/ 285750 w 1123950"/>
              <a:gd name="connsiteY6" fmla="*/ 59043 h 68924"/>
              <a:gd name="connsiteX7" fmla="*/ 314325 w 1123950"/>
              <a:gd name="connsiteY7" fmla="*/ 68568 h 68924"/>
              <a:gd name="connsiteX8" fmla="*/ 371475 w 1123950"/>
              <a:gd name="connsiteY8" fmla="*/ 59043 h 68924"/>
              <a:gd name="connsiteX9" fmla="*/ 400050 w 1123950"/>
              <a:gd name="connsiteY9" fmla="*/ 39993 h 68924"/>
              <a:gd name="connsiteX10" fmla="*/ 428625 w 1123950"/>
              <a:gd name="connsiteY10" fmla="*/ 30468 h 68924"/>
              <a:gd name="connsiteX11" fmla="*/ 466725 w 1123950"/>
              <a:gd name="connsiteY11" fmla="*/ 39993 h 68924"/>
              <a:gd name="connsiteX12" fmla="*/ 581025 w 1123950"/>
              <a:gd name="connsiteY12" fmla="*/ 20943 h 68924"/>
              <a:gd name="connsiteX13" fmla="*/ 600075 w 1123950"/>
              <a:gd name="connsiteY13" fmla="*/ 49518 h 68924"/>
              <a:gd name="connsiteX14" fmla="*/ 685800 w 1123950"/>
              <a:gd name="connsiteY14" fmla="*/ 49518 h 68924"/>
              <a:gd name="connsiteX15" fmla="*/ 752475 w 1123950"/>
              <a:gd name="connsiteY15" fmla="*/ 59043 h 68924"/>
              <a:gd name="connsiteX16" fmla="*/ 790575 w 1123950"/>
              <a:gd name="connsiteY16" fmla="*/ 68568 h 68924"/>
              <a:gd name="connsiteX17" fmla="*/ 838200 w 1123950"/>
              <a:gd name="connsiteY17" fmla="*/ 59043 h 68924"/>
              <a:gd name="connsiteX18" fmla="*/ 876300 w 1123950"/>
              <a:gd name="connsiteY18" fmla="*/ 49518 h 68924"/>
              <a:gd name="connsiteX19" fmla="*/ 933450 w 1123950"/>
              <a:gd name="connsiteY19" fmla="*/ 68568 h 68924"/>
              <a:gd name="connsiteX20" fmla="*/ 981075 w 1123950"/>
              <a:gd name="connsiteY20" fmla="*/ 59043 h 68924"/>
              <a:gd name="connsiteX21" fmla="*/ 1000125 w 1123950"/>
              <a:gd name="connsiteY21" fmla="*/ 30468 h 68924"/>
              <a:gd name="connsiteX22" fmla="*/ 1123950 w 1123950"/>
              <a:gd name="connsiteY22" fmla="*/ 59043 h 6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3950" h="68924">
                <a:moveTo>
                  <a:pt x="0" y="49518"/>
                </a:moveTo>
                <a:cubicBezTo>
                  <a:pt x="9525" y="46343"/>
                  <a:pt x="18535" y="39993"/>
                  <a:pt x="28575" y="39993"/>
                </a:cubicBezTo>
                <a:cubicBezTo>
                  <a:pt x="48293" y="39993"/>
                  <a:pt x="71278" y="58936"/>
                  <a:pt x="85725" y="68568"/>
                </a:cubicBezTo>
                <a:cubicBezTo>
                  <a:pt x="187325" y="43168"/>
                  <a:pt x="60325" y="68568"/>
                  <a:pt x="161925" y="68568"/>
                </a:cubicBezTo>
                <a:cubicBezTo>
                  <a:pt x="181238" y="68568"/>
                  <a:pt x="200025" y="62218"/>
                  <a:pt x="219075" y="59043"/>
                </a:cubicBezTo>
                <a:cubicBezTo>
                  <a:pt x="228600" y="52693"/>
                  <a:pt x="236202" y="39993"/>
                  <a:pt x="247650" y="39993"/>
                </a:cubicBezTo>
                <a:cubicBezTo>
                  <a:pt x="261849" y="39993"/>
                  <a:pt x="272699" y="53450"/>
                  <a:pt x="285750" y="59043"/>
                </a:cubicBezTo>
                <a:cubicBezTo>
                  <a:pt x="294978" y="62998"/>
                  <a:pt x="304800" y="65393"/>
                  <a:pt x="314325" y="68568"/>
                </a:cubicBezTo>
                <a:cubicBezTo>
                  <a:pt x="333375" y="65393"/>
                  <a:pt x="353153" y="65150"/>
                  <a:pt x="371475" y="59043"/>
                </a:cubicBezTo>
                <a:cubicBezTo>
                  <a:pt x="382335" y="55423"/>
                  <a:pt x="389811" y="45113"/>
                  <a:pt x="400050" y="39993"/>
                </a:cubicBezTo>
                <a:cubicBezTo>
                  <a:pt x="409030" y="35503"/>
                  <a:pt x="419100" y="33643"/>
                  <a:pt x="428625" y="30468"/>
                </a:cubicBezTo>
                <a:cubicBezTo>
                  <a:pt x="441325" y="33643"/>
                  <a:pt x="453634" y="39993"/>
                  <a:pt x="466725" y="39993"/>
                </a:cubicBezTo>
                <a:cubicBezTo>
                  <a:pt x="530528" y="39993"/>
                  <a:pt x="536315" y="35846"/>
                  <a:pt x="581025" y="20943"/>
                </a:cubicBezTo>
                <a:cubicBezTo>
                  <a:pt x="587375" y="30468"/>
                  <a:pt x="591136" y="42367"/>
                  <a:pt x="600075" y="49518"/>
                </a:cubicBezTo>
                <a:cubicBezTo>
                  <a:pt x="624332" y="68924"/>
                  <a:pt x="662295" y="53436"/>
                  <a:pt x="685800" y="49518"/>
                </a:cubicBezTo>
                <a:cubicBezTo>
                  <a:pt x="735318" y="0"/>
                  <a:pt x="693860" y="22408"/>
                  <a:pt x="752475" y="59043"/>
                </a:cubicBezTo>
                <a:cubicBezTo>
                  <a:pt x="763576" y="65981"/>
                  <a:pt x="777875" y="65393"/>
                  <a:pt x="790575" y="68568"/>
                </a:cubicBezTo>
                <a:cubicBezTo>
                  <a:pt x="806450" y="65393"/>
                  <a:pt x="822396" y="62555"/>
                  <a:pt x="838200" y="59043"/>
                </a:cubicBezTo>
                <a:cubicBezTo>
                  <a:pt x="850979" y="56203"/>
                  <a:pt x="863274" y="48215"/>
                  <a:pt x="876300" y="49518"/>
                </a:cubicBezTo>
                <a:cubicBezTo>
                  <a:pt x="896281" y="51516"/>
                  <a:pt x="933450" y="68568"/>
                  <a:pt x="933450" y="68568"/>
                </a:cubicBezTo>
                <a:cubicBezTo>
                  <a:pt x="949325" y="65393"/>
                  <a:pt x="967019" y="67075"/>
                  <a:pt x="981075" y="59043"/>
                </a:cubicBezTo>
                <a:cubicBezTo>
                  <a:pt x="991014" y="53363"/>
                  <a:pt x="988792" y="32087"/>
                  <a:pt x="1000125" y="30468"/>
                </a:cubicBezTo>
                <a:cubicBezTo>
                  <a:pt x="1108688" y="14959"/>
                  <a:pt x="1099706" y="10555"/>
                  <a:pt x="1123950" y="5904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2714625" y="4391025"/>
            <a:ext cx="172870" cy="57150"/>
          </a:xfrm>
          <a:custGeom>
            <a:avLst/>
            <a:gdLst>
              <a:gd name="connsiteX0" fmla="*/ 0 w 172870"/>
              <a:gd name="connsiteY0" fmla="*/ 0 h 57150"/>
              <a:gd name="connsiteX1" fmla="*/ 9525 w 172870"/>
              <a:gd name="connsiteY1" fmla="*/ 28575 h 57150"/>
              <a:gd name="connsiteX2" fmla="*/ 66675 w 172870"/>
              <a:gd name="connsiteY2" fmla="*/ 57150 h 57150"/>
              <a:gd name="connsiteX3" fmla="*/ 152400 w 172870"/>
              <a:gd name="connsiteY3" fmla="*/ 38100 h 57150"/>
              <a:gd name="connsiteX4" fmla="*/ 171450 w 172870"/>
              <a:gd name="connsiteY4" fmla="*/ 9525 h 57150"/>
              <a:gd name="connsiteX5" fmla="*/ 171450 w 172870"/>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870" h="57150">
                <a:moveTo>
                  <a:pt x="0" y="0"/>
                </a:moveTo>
                <a:cubicBezTo>
                  <a:pt x="3175" y="9525"/>
                  <a:pt x="3253" y="20735"/>
                  <a:pt x="9525" y="28575"/>
                </a:cubicBezTo>
                <a:cubicBezTo>
                  <a:pt x="22954" y="45361"/>
                  <a:pt x="47851" y="50875"/>
                  <a:pt x="66675" y="57150"/>
                </a:cubicBezTo>
                <a:cubicBezTo>
                  <a:pt x="67260" y="57053"/>
                  <a:pt x="140059" y="47973"/>
                  <a:pt x="152400" y="38100"/>
                </a:cubicBezTo>
                <a:cubicBezTo>
                  <a:pt x="161339" y="30949"/>
                  <a:pt x="166330" y="19764"/>
                  <a:pt x="171450" y="9525"/>
                </a:cubicBezTo>
                <a:cubicBezTo>
                  <a:pt x="172870" y="6685"/>
                  <a:pt x="171450" y="3175"/>
                  <a:pt x="17145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2787259" y="4324350"/>
            <a:ext cx="41666" cy="47341"/>
          </a:xfrm>
          <a:custGeom>
            <a:avLst/>
            <a:gdLst>
              <a:gd name="connsiteX0" fmla="*/ 3566 w 41666"/>
              <a:gd name="connsiteY0" fmla="*/ 0 h 47341"/>
              <a:gd name="connsiteX1" fmla="*/ 41666 w 41666"/>
              <a:gd name="connsiteY1" fmla="*/ 38100 h 47341"/>
            </a:gdLst>
            <a:ahLst/>
            <a:cxnLst>
              <a:cxn ang="0">
                <a:pos x="connsiteX0" y="connsiteY0"/>
              </a:cxn>
              <a:cxn ang="0">
                <a:pos x="connsiteX1" y="connsiteY1"/>
              </a:cxn>
            </a:cxnLst>
            <a:rect l="l" t="t" r="r" b="b"/>
            <a:pathLst>
              <a:path w="41666" h="47341">
                <a:moveTo>
                  <a:pt x="3566" y="0"/>
                </a:moveTo>
                <a:cubicBezTo>
                  <a:pt x="15401" y="47341"/>
                  <a:pt x="0" y="38100"/>
                  <a:pt x="41666" y="381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2498894" y="4238625"/>
            <a:ext cx="201636" cy="357445"/>
          </a:xfrm>
          <a:custGeom>
            <a:avLst/>
            <a:gdLst>
              <a:gd name="connsiteX0" fmla="*/ 168106 w 201636"/>
              <a:gd name="connsiteY0" fmla="*/ 0 h 357445"/>
              <a:gd name="connsiteX1" fmla="*/ 91906 w 201636"/>
              <a:gd name="connsiteY1" fmla="*/ 19050 h 357445"/>
              <a:gd name="connsiteX2" fmla="*/ 101431 w 201636"/>
              <a:gd name="connsiteY2" fmla="*/ 47625 h 357445"/>
              <a:gd name="connsiteX3" fmla="*/ 130006 w 201636"/>
              <a:gd name="connsiteY3" fmla="*/ 66675 h 357445"/>
              <a:gd name="connsiteX4" fmla="*/ 149056 w 201636"/>
              <a:gd name="connsiteY4" fmla="*/ 38100 h 357445"/>
              <a:gd name="connsiteX5" fmla="*/ 91906 w 201636"/>
              <a:gd name="connsiteY5" fmla="*/ 28575 h 357445"/>
              <a:gd name="connsiteX6" fmla="*/ 101431 w 201636"/>
              <a:gd name="connsiteY6" fmla="*/ 76200 h 357445"/>
              <a:gd name="connsiteX7" fmla="*/ 130006 w 201636"/>
              <a:gd name="connsiteY7" fmla="*/ 85725 h 357445"/>
              <a:gd name="connsiteX8" fmla="*/ 101431 w 201636"/>
              <a:gd name="connsiteY8" fmla="*/ 57150 h 357445"/>
              <a:gd name="connsiteX9" fmla="*/ 72856 w 201636"/>
              <a:gd name="connsiteY9" fmla="*/ 152400 h 357445"/>
              <a:gd name="connsiteX10" fmla="*/ 130006 w 201636"/>
              <a:gd name="connsiteY10" fmla="*/ 142875 h 357445"/>
              <a:gd name="connsiteX11" fmla="*/ 120481 w 201636"/>
              <a:gd name="connsiteY11" fmla="*/ 104775 h 357445"/>
              <a:gd name="connsiteX12" fmla="*/ 63331 w 201636"/>
              <a:gd name="connsiteY12" fmla="*/ 104775 h 357445"/>
              <a:gd name="connsiteX13" fmla="*/ 53806 w 201636"/>
              <a:gd name="connsiteY13" fmla="*/ 238125 h 357445"/>
              <a:gd name="connsiteX14" fmla="*/ 139531 w 201636"/>
              <a:gd name="connsiteY14" fmla="*/ 228600 h 357445"/>
              <a:gd name="connsiteX15" fmla="*/ 149056 w 201636"/>
              <a:gd name="connsiteY15" fmla="*/ 200025 h 357445"/>
              <a:gd name="connsiteX16" fmla="*/ 120481 w 201636"/>
              <a:gd name="connsiteY16" fmla="*/ 180975 h 357445"/>
              <a:gd name="connsiteX17" fmla="*/ 72856 w 201636"/>
              <a:gd name="connsiteY17" fmla="*/ 190500 h 357445"/>
              <a:gd name="connsiteX18" fmla="*/ 63331 w 201636"/>
              <a:gd name="connsiteY18" fmla="*/ 295275 h 357445"/>
              <a:gd name="connsiteX19" fmla="*/ 149056 w 201636"/>
              <a:gd name="connsiteY19" fmla="*/ 285750 h 357445"/>
              <a:gd name="connsiteX20" fmla="*/ 139531 w 201636"/>
              <a:gd name="connsiteY20" fmla="*/ 247650 h 357445"/>
              <a:gd name="connsiteX21" fmla="*/ 110956 w 201636"/>
              <a:gd name="connsiteY21" fmla="*/ 238125 h 357445"/>
              <a:gd name="connsiteX22" fmla="*/ 44281 w 201636"/>
              <a:gd name="connsiteY22" fmla="*/ 247650 h 357445"/>
              <a:gd name="connsiteX23" fmla="*/ 53806 w 201636"/>
              <a:gd name="connsiteY23" fmla="*/ 333375 h 357445"/>
              <a:gd name="connsiteX24" fmla="*/ 196681 w 201636"/>
              <a:gd name="connsiteY24" fmla="*/ 323850 h 357445"/>
              <a:gd name="connsiteX25" fmla="*/ 187156 w 201636"/>
              <a:gd name="connsiteY25" fmla="*/ 276225 h 357445"/>
              <a:gd name="connsiteX26" fmla="*/ 110956 w 201636"/>
              <a:gd name="connsiteY26" fmla="*/ 314325 h 357445"/>
              <a:gd name="connsiteX27" fmla="*/ 120481 w 201636"/>
              <a:gd name="connsiteY27" fmla="*/ 342900 h 357445"/>
              <a:gd name="connsiteX28" fmla="*/ 196681 w 201636"/>
              <a:gd name="connsiteY28" fmla="*/ 352425 h 35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1636" h="357445">
                <a:moveTo>
                  <a:pt x="168106" y="0"/>
                </a:moveTo>
                <a:cubicBezTo>
                  <a:pt x="142706" y="6350"/>
                  <a:pt x="113211" y="3832"/>
                  <a:pt x="91906" y="19050"/>
                </a:cubicBezTo>
                <a:cubicBezTo>
                  <a:pt x="83736" y="24886"/>
                  <a:pt x="95159" y="39785"/>
                  <a:pt x="101431" y="47625"/>
                </a:cubicBezTo>
                <a:cubicBezTo>
                  <a:pt x="108582" y="56564"/>
                  <a:pt x="120481" y="60325"/>
                  <a:pt x="130006" y="66675"/>
                </a:cubicBezTo>
                <a:cubicBezTo>
                  <a:pt x="136356" y="57150"/>
                  <a:pt x="151301" y="49325"/>
                  <a:pt x="149056" y="38100"/>
                </a:cubicBezTo>
                <a:cubicBezTo>
                  <a:pt x="142132" y="3479"/>
                  <a:pt x="105025" y="24202"/>
                  <a:pt x="91906" y="28575"/>
                </a:cubicBezTo>
                <a:cubicBezTo>
                  <a:pt x="95081" y="44450"/>
                  <a:pt x="92451" y="62730"/>
                  <a:pt x="101431" y="76200"/>
                </a:cubicBezTo>
                <a:cubicBezTo>
                  <a:pt x="107000" y="84554"/>
                  <a:pt x="130006" y="95765"/>
                  <a:pt x="130006" y="85725"/>
                </a:cubicBezTo>
                <a:lnTo>
                  <a:pt x="101431" y="57150"/>
                </a:lnTo>
                <a:cubicBezTo>
                  <a:pt x="63616" y="66604"/>
                  <a:pt x="0" y="69136"/>
                  <a:pt x="72856" y="152400"/>
                </a:cubicBezTo>
                <a:cubicBezTo>
                  <a:pt x="85574" y="166934"/>
                  <a:pt x="110956" y="146050"/>
                  <a:pt x="130006" y="142875"/>
                </a:cubicBezTo>
                <a:cubicBezTo>
                  <a:pt x="126831" y="130175"/>
                  <a:pt x="128659" y="114997"/>
                  <a:pt x="120481" y="104775"/>
                </a:cubicBezTo>
                <a:cubicBezTo>
                  <a:pt x="104439" y="84722"/>
                  <a:pt x="79373" y="99428"/>
                  <a:pt x="63331" y="104775"/>
                </a:cubicBezTo>
                <a:cubicBezTo>
                  <a:pt x="36186" y="186209"/>
                  <a:pt x="41790" y="142000"/>
                  <a:pt x="53806" y="238125"/>
                </a:cubicBezTo>
                <a:cubicBezTo>
                  <a:pt x="82381" y="234950"/>
                  <a:pt x="112837" y="239278"/>
                  <a:pt x="139531" y="228600"/>
                </a:cubicBezTo>
                <a:cubicBezTo>
                  <a:pt x="148853" y="224871"/>
                  <a:pt x="152785" y="209347"/>
                  <a:pt x="149056" y="200025"/>
                </a:cubicBezTo>
                <a:cubicBezTo>
                  <a:pt x="144804" y="189396"/>
                  <a:pt x="130006" y="187325"/>
                  <a:pt x="120481" y="180975"/>
                </a:cubicBezTo>
                <a:cubicBezTo>
                  <a:pt x="104606" y="184150"/>
                  <a:pt x="86912" y="182468"/>
                  <a:pt x="72856" y="190500"/>
                </a:cubicBezTo>
                <a:cubicBezTo>
                  <a:pt x="36005" y="211558"/>
                  <a:pt x="60440" y="272150"/>
                  <a:pt x="63331" y="295275"/>
                </a:cubicBezTo>
                <a:cubicBezTo>
                  <a:pt x="91906" y="292100"/>
                  <a:pt x="124675" y="300988"/>
                  <a:pt x="149056" y="285750"/>
                </a:cubicBezTo>
                <a:cubicBezTo>
                  <a:pt x="160157" y="278812"/>
                  <a:pt x="147709" y="257872"/>
                  <a:pt x="139531" y="247650"/>
                </a:cubicBezTo>
                <a:cubicBezTo>
                  <a:pt x="133259" y="239810"/>
                  <a:pt x="120481" y="241300"/>
                  <a:pt x="110956" y="238125"/>
                </a:cubicBezTo>
                <a:cubicBezTo>
                  <a:pt x="88731" y="241300"/>
                  <a:pt x="55832" y="228399"/>
                  <a:pt x="44281" y="247650"/>
                </a:cubicBezTo>
                <a:cubicBezTo>
                  <a:pt x="29489" y="272304"/>
                  <a:pt x="28090" y="320517"/>
                  <a:pt x="53806" y="333375"/>
                </a:cubicBezTo>
                <a:cubicBezTo>
                  <a:pt x="96498" y="354721"/>
                  <a:pt x="149056" y="327025"/>
                  <a:pt x="196681" y="323850"/>
                </a:cubicBezTo>
                <a:cubicBezTo>
                  <a:pt x="193506" y="307975"/>
                  <a:pt x="201636" y="283465"/>
                  <a:pt x="187156" y="276225"/>
                </a:cubicBezTo>
                <a:cubicBezTo>
                  <a:pt x="124614" y="244954"/>
                  <a:pt x="121287" y="283331"/>
                  <a:pt x="110956" y="314325"/>
                </a:cubicBezTo>
                <a:cubicBezTo>
                  <a:pt x="114131" y="323850"/>
                  <a:pt x="113381" y="335800"/>
                  <a:pt x="120481" y="342900"/>
                </a:cubicBezTo>
                <a:cubicBezTo>
                  <a:pt x="135026" y="357445"/>
                  <a:pt x="185011" y="352425"/>
                  <a:pt x="196681" y="35242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2652221" y="4124325"/>
            <a:ext cx="481504" cy="495300"/>
          </a:xfrm>
          <a:custGeom>
            <a:avLst/>
            <a:gdLst>
              <a:gd name="connsiteX0" fmla="*/ 43354 w 481504"/>
              <a:gd name="connsiteY0" fmla="*/ 104775 h 495300"/>
              <a:gd name="connsiteX1" fmla="*/ 33829 w 481504"/>
              <a:gd name="connsiteY1" fmla="*/ 38100 h 495300"/>
              <a:gd name="connsiteX2" fmla="*/ 81454 w 481504"/>
              <a:gd name="connsiteY2" fmla="*/ 47625 h 495300"/>
              <a:gd name="connsiteX3" fmla="*/ 71929 w 481504"/>
              <a:gd name="connsiteY3" fmla="*/ 85725 h 495300"/>
              <a:gd name="connsiteX4" fmla="*/ 52879 w 481504"/>
              <a:gd name="connsiteY4" fmla="*/ 57150 h 495300"/>
              <a:gd name="connsiteX5" fmla="*/ 62404 w 481504"/>
              <a:gd name="connsiteY5" fmla="*/ 9525 h 495300"/>
              <a:gd name="connsiteX6" fmla="*/ 90979 w 481504"/>
              <a:gd name="connsiteY6" fmla="*/ 0 h 495300"/>
              <a:gd name="connsiteX7" fmla="*/ 186229 w 481504"/>
              <a:gd name="connsiteY7" fmla="*/ 9525 h 495300"/>
              <a:gd name="connsiteX8" fmla="*/ 214804 w 481504"/>
              <a:gd name="connsiteY8" fmla="*/ 28575 h 495300"/>
              <a:gd name="connsiteX9" fmla="*/ 205279 w 481504"/>
              <a:gd name="connsiteY9" fmla="*/ 104775 h 495300"/>
              <a:gd name="connsiteX10" fmla="*/ 176704 w 481504"/>
              <a:gd name="connsiteY10" fmla="*/ 95250 h 495300"/>
              <a:gd name="connsiteX11" fmla="*/ 167179 w 481504"/>
              <a:gd name="connsiteY11" fmla="*/ 19050 h 495300"/>
              <a:gd name="connsiteX12" fmla="*/ 195754 w 481504"/>
              <a:gd name="connsiteY12" fmla="*/ 9525 h 495300"/>
              <a:gd name="connsiteX13" fmla="*/ 310054 w 481504"/>
              <a:gd name="connsiteY13" fmla="*/ 28575 h 495300"/>
              <a:gd name="connsiteX14" fmla="*/ 338629 w 481504"/>
              <a:gd name="connsiteY14" fmla="*/ 38100 h 495300"/>
              <a:gd name="connsiteX15" fmla="*/ 329104 w 481504"/>
              <a:gd name="connsiteY15" fmla="*/ 104775 h 495300"/>
              <a:gd name="connsiteX16" fmla="*/ 300529 w 481504"/>
              <a:gd name="connsiteY16" fmla="*/ 114300 h 495300"/>
              <a:gd name="connsiteX17" fmla="*/ 243379 w 481504"/>
              <a:gd name="connsiteY17" fmla="*/ 95250 h 495300"/>
              <a:gd name="connsiteX18" fmla="*/ 224329 w 481504"/>
              <a:gd name="connsiteY18" fmla="*/ 38100 h 495300"/>
              <a:gd name="connsiteX19" fmla="*/ 252904 w 481504"/>
              <a:gd name="connsiteY19" fmla="*/ 19050 h 495300"/>
              <a:gd name="connsiteX20" fmla="*/ 338629 w 481504"/>
              <a:gd name="connsiteY20" fmla="*/ 47625 h 495300"/>
              <a:gd name="connsiteX21" fmla="*/ 348154 w 481504"/>
              <a:gd name="connsiteY21" fmla="*/ 180975 h 495300"/>
              <a:gd name="connsiteX22" fmla="*/ 319579 w 481504"/>
              <a:gd name="connsiteY22" fmla="*/ 190500 h 495300"/>
              <a:gd name="connsiteX23" fmla="*/ 310054 w 481504"/>
              <a:gd name="connsiteY23" fmla="*/ 104775 h 495300"/>
              <a:gd name="connsiteX24" fmla="*/ 414829 w 481504"/>
              <a:gd name="connsiteY24" fmla="*/ 123825 h 495300"/>
              <a:gd name="connsiteX25" fmla="*/ 443404 w 481504"/>
              <a:gd name="connsiteY25" fmla="*/ 142875 h 495300"/>
              <a:gd name="connsiteX26" fmla="*/ 452929 w 481504"/>
              <a:gd name="connsiteY26" fmla="*/ 209550 h 495300"/>
              <a:gd name="connsiteX27" fmla="*/ 424354 w 481504"/>
              <a:gd name="connsiteY27" fmla="*/ 219075 h 495300"/>
              <a:gd name="connsiteX28" fmla="*/ 338629 w 481504"/>
              <a:gd name="connsiteY28" fmla="*/ 190500 h 495300"/>
              <a:gd name="connsiteX29" fmla="*/ 348154 w 481504"/>
              <a:gd name="connsiteY29" fmla="*/ 161925 h 495300"/>
              <a:gd name="connsiteX30" fmla="*/ 424354 w 481504"/>
              <a:gd name="connsiteY30" fmla="*/ 209550 h 495300"/>
              <a:gd name="connsiteX31" fmla="*/ 414829 w 481504"/>
              <a:gd name="connsiteY31" fmla="*/ 276225 h 495300"/>
              <a:gd name="connsiteX32" fmla="*/ 357679 w 481504"/>
              <a:gd name="connsiteY32" fmla="*/ 295275 h 495300"/>
              <a:gd name="connsiteX33" fmla="*/ 348154 w 481504"/>
              <a:gd name="connsiteY33" fmla="*/ 257175 h 495300"/>
              <a:gd name="connsiteX34" fmla="*/ 357679 w 481504"/>
              <a:gd name="connsiteY34" fmla="*/ 228600 h 495300"/>
              <a:gd name="connsiteX35" fmla="*/ 386254 w 481504"/>
              <a:gd name="connsiteY35" fmla="*/ 257175 h 495300"/>
              <a:gd name="connsiteX36" fmla="*/ 386254 w 481504"/>
              <a:gd name="connsiteY36" fmla="*/ 314325 h 495300"/>
              <a:gd name="connsiteX37" fmla="*/ 357679 w 481504"/>
              <a:gd name="connsiteY37" fmla="*/ 323850 h 495300"/>
              <a:gd name="connsiteX38" fmla="*/ 338629 w 481504"/>
              <a:gd name="connsiteY38" fmla="*/ 247650 h 495300"/>
              <a:gd name="connsiteX39" fmla="*/ 405304 w 481504"/>
              <a:gd name="connsiteY39" fmla="*/ 257175 h 495300"/>
              <a:gd name="connsiteX40" fmla="*/ 433879 w 481504"/>
              <a:gd name="connsiteY40" fmla="*/ 266700 h 495300"/>
              <a:gd name="connsiteX41" fmla="*/ 443404 w 481504"/>
              <a:gd name="connsiteY41" fmla="*/ 295275 h 495300"/>
              <a:gd name="connsiteX42" fmla="*/ 414829 w 481504"/>
              <a:gd name="connsiteY42" fmla="*/ 400050 h 495300"/>
              <a:gd name="connsiteX43" fmla="*/ 386254 w 481504"/>
              <a:gd name="connsiteY43" fmla="*/ 409575 h 495300"/>
              <a:gd name="connsiteX44" fmla="*/ 291004 w 481504"/>
              <a:gd name="connsiteY44" fmla="*/ 400050 h 495300"/>
              <a:gd name="connsiteX45" fmla="*/ 300529 w 481504"/>
              <a:gd name="connsiteY45" fmla="*/ 333375 h 495300"/>
              <a:gd name="connsiteX46" fmla="*/ 357679 w 481504"/>
              <a:gd name="connsiteY46" fmla="*/ 342900 h 495300"/>
              <a:gd name="connsiteX47" fmla="*/ 367204 w 481504"/>
              <a:gd name="connsiteY47" fmla="*/ 447675 h 495300"/>
              <a:gd name="connsiteX48" fmla="*/ 310054 w 481504"/>
              <a:gd name="connsiteY48" fmla="*/ 438150 h 495300"/>
              <a:gd name="connsiteX49" fmla="*/ 319579 w 481504"/>
              <a:gd name="connsiteY49" fmla="*/ 381000 h 495300"/>
              <a:gd name="connsiteX50" fmla="*/ 386254 w 481504"/>
              <a:gd name="connsiteY50" fmla="*/ 381000 h 495300"/>
              <a:gd name="connsiteX51" fmla="*/ 452929 w 481504"/>
              <a:gd name="connsiteY51" fmla="*/ 428625 h 495300"/>
              <a:gd name="connsiteX52" fmla="*/ 481504 w 481504"/>
              <a:gd name="connsiteY52" fmla="*/ 447675 h 495300"/>
              <a:gd name="connsiteX53" fmla="*/ 471979 w 481504"/>
              <a:gd name="connsiteY53" fmla="*/ 485775 h 495300"/>
              <a:gd name="connsiteX54" fmla="*/ 443404 w 481504"/>
              <a:gd name="connsiteY54" fmla="*/ 495300 h 495300"/>
              <a:gd name="connsiteX55" fmla="*/ 329104 w 481504"/>
              <a:gd name="connsiteY55" fmla="*/ 485775 h 495300"/>
              <a:gd name="connsiteX56" fmla="*/ 310054 w 481504"/>
              <a:gd name="connsiteY56" fmla="*/ 428625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1504" h="495300">
                <a:moveTo>
                  <a:pt x="43354" y="104775"/>
                </a:moveTo>
                <a:cubicBezTo>
                  <a:pt x="35868" y="93546"/>
                  <a:pt x="0" y="55015"/>
                  <a:pt x="33829" y="38100"/>
                </a:cubicBezTo>
                <a:cubicBezTo>
                  <a:pt x="48309" y="30860"/>
                  <a:pt x="65579" y="44450"/>
                  <a:pt x="81454" y="47625"/>
                </a:cubicBezTo>
                <a:cubicBezTo>
                  <a:pt x="78279" y="60325"/>
                  <a:pt x="84348" y="81585"/>
                  <a:pt x="71929" y="85725"/>
                </a:cubicBezTo>
                <a:cubicBezTo>
                  <a:pt x="61069" y="89345"/>
                  <a:pt x="54299" y="68509"/>
                  <a:pt x="52879" y="57150"/>
                </a:cubicBezTo>
                <a:cubicBezTo>
                  <a:pt x="50871" y="41086"/>
                  <a:pt x="53424" y="22995"/>
                  <a:pt x="62404" y="9525"/>
                </a:cubicBezTo>
                <a:cubicBezTo>
                  <a:pt x="67973" y="1171"/>
                  <a:pt x="81454" y="3175"/>
                  <a:pt x="90979" y="0"/>
                </a:cubicBezTo>
                <a:cubicBezTo>
                  <a:pt x="122729" y="3175"/>
                  <a:pt x="155138" y="2350"/>
                  <a:pt x="186229" y="9525"/>
                </a:cubicBezTo>
                <a:cubicBezTo>
                  <a:pt x="197383" y="12099"/>
                  <a:pt x="212559" y="17350"/>
                  <a:pt x="214804" y="28575"/>
                </a:cubicBezTo>
                <a:cubicBezTo>
                  <a:pt x="219824" y="53676"/>
                  <a:pt x="208454" y="79375"/>
                  <a:pt x="205279" y="104775"/>
                </a:cubicBezTo>
                <a:cubicBezTo>
                  <a:pt x="195754" y="101600"/>
                  <a:pt x="184544" y="101522"/>
                  <a:pt x="176704" y="95250"/>
                </a:cubicBezTo>
                <a:cubicBezTo>
                  <a:pt x="152808" y="76133"/>
                  <a:pt x="149563" y="45475"/>
                  <a:pt x="167179" y="19050"/>
                </a:cubicBezTo>
                <a:cubicBezTo>
                  <a:pt x="172748" y="10696"/>
                  <a:pt x="186229" y="12700"/>
                  <a:pt x="195754" y="9525"/>
                </a:cubicBezTo>
                <a:cubicBezTo>
                  <a:pt x="233854" y="15875"/>
                  <a:pt x="272179" y="21000"/>
                  <a:pt x="310054" y="28575"/>
                </a:cubicBezTo>
                <a:cubicBezTo>
                  <a:pt x="319899" y="30544"/>
                  <a:pt x="336194" y="28360"/>
                  <a:pt x="338629" y="38100"/>
                </a:cubicBezTo>
                <a:cubicBezTo>
                  <a:pt x="344074" y="59880"/>
                  <a:pt x="339144" y="84695"/>
                  <a:pt x="329104" y="104775"/>
                </a:cubicBezTo>
                <a:cubicBezTo>
                  <a:pt x="324614" y="113755"/>
                  <a:pt x="310054" y="111125"/>
                  <a:pt x="300529" y="114300"/>
                </a:cubicBezTo>
                <a:cubicBezTo>
                  <a:pt x="281479" y="107950"/>
                  <a:pt x="257578" y="109449"/>
                  <a:pt x="243379" y="95250"/>
                </a:cubicBezTo>
                <a:cubicBezTo>
                  <a:pt x="229180" y="81051"/>
                  <a:pt x="224329" y="38100"/>
                  <a:pt x="224329" y="38100"/>
                </a:cubicBezTo>
                <a:cubicBezTo>
                  <a:pt x="233854" y="31750"/>
                  <a:pt x="241545" y="20470"/>
                  <a:pt x="252904" y="19050"/>
                </a:cubicBezTo>
                <a:cubicBezTo>
                  <a:pt x="282447" y="15357"/>
                  <a:pt x="314119" y="35370"/>
                  <a:pt x="338629" y="47625"/>
                </a:cubicBezTo>
                <a:cubicBezTo>
                  <a:pt x="355450" y="98088"/>
                  <a:pt x="373330" y="124330"/>
                  <a:pt x="348154" y="180975"/>
                </a:cubicBezTo>
                <a:cubicBezTo>
                  <a:pt x="344076" y="190150"/>
                  <a:pt x="329104" y="187325"/>
                  <a:pt x="319579" y="190500"/>
                </a:cubicBezTo>
                <a:cubicBezTo>
                  <a:pt x="310715" y="177204"/>
                  <a:pt x="263389" y="120330"/>
                  <a:pt x="310054" y="104775"/>
                </a:cubicBezTo>
                <a:cubicBezTo>
                  <a:pt x="343730" y="93550"/>
                  <a:pt x="379904" y="117475"/>
                  <a:pt x="414829" y="123825"/>
                </a:cubicBezTo>
                <a:cubicBezTo>
                  <a:pt x="424354" y="130175"/>
                  <a:pt x="435309" y="134780"/>
                  <a:pt x="443404" y="142875"/>
                </a:cubicBezTo>
                <a:cubicBezTo>
                  <a:pt x="462415" y="161886"/>
                  <a:pt x="473579" y="183737"/>
                  <a:pt x="452929" y="209550"/>
                </a:cubicBezTo>
                <a:cubicBezTo>
                  <a:pt x="446657" y="217390"/>
                  <a:pt x="433879" y="215900"/>
                  <a:pt x="424354" y="219075"/>
                </a:cubicBezTo>
                <a:cubicBezTo>
                  <a:pt x="415090" y="217531"/>
                  <a:pt x="348196" y="214417"/>
                  <a:pt x="338629" y="190500"/>
                </a:cubicBezTo>
                <a:cubicBezTo>
                  <a:pt x="334900" y="181178"/>
                  <a:pt x="344979" y="171450"/>
                  <a:pt x="348154" y="161925"/>
                </a:cubicBezTo>
                <a:cubicBezTo>
                  <a:pt x="388024" y="168570"/>
                  <a:pt x="419669" y="158010"/>
                  <a:pt x="424354" y="209550"/>
                </a:cubicBezTo>
                <a:cubicBezTo>
                  <a:pt x="426387" y="231908"/>
                  <a:pt x="428612" y="258504"/>
                  <a:pt x="414829" y="276225"/>
                </a:cubicBezTo>
                <a:cubicBezTo>
                  <a:pt x="402501" y="292076"/>
                  <a:pt x="357679" y="295275"/>
                  <a:pt x="357679" y="295275"/>
                </a:cubicBezTo>
                <a:cubicBezTo>
                  <a:pt x="354504" y="282575"/>
                  <a:pt x="348154" y="270266"/>
                  <a:pt x="348154" y="257175"/>
                </a:cubicBezTo>
                <a:cubicBezTo>
                  <a:pt x="348154" y="247135"/>
                  <a:pt x="347639" y="228600"/>
                  <a:pt x="357679" y="228600"/>
                </a:cubicBezTo>
                <a:cubicBezTo>
                  <a:pt x="371149" y="228600"/>
                  <a:pt x="376729" y="247650"/>
                  <a:pt x="386254" y="257175"/>
                </a:cubicBezTo>
                <a:cubicBezTo>
                  <a:pt x="392604" y="276225"/>
                  <a:pt x="405304" y="295275"/>
                  <a:pt x="386254" y="314325"/>
                </a:cubicBezTo>
                <a:cubicBezTo>
                  <a:pt x="379154" y="321425"/>
                  <a:pt x="367204" y="320675"/>
                  <a:pt x="357679" y="323850"/>
                </a:cubicBezTo>
                <a:cubicBezTo>
                  <a:pt x="336044" y="316638"/>
                  <a:pt x="264540" y="303216"/>
                  <a:pt x="338629" y="247650"/>
                </a:cubicBezTo>
                <a:cubicBezTo>
                  <a:pt x="356590" y="234180"/>
                  <a:pt x="383079" y="254000"/>
                  <a:pt x="405304" y="257175"/>
                </a:cubicBezTo>
                <a:cubicBezTo>
                  <a:pt x="414829" y="260350"/>
                  <a:pt x="426779" y="259600"/>
                  <a:pt x="433879" y="266700"/>
                </a:cubicBezTo>
                <a:cubicBezTo>
                  <a:pt x="440979" y="273800"/>
                  <a:pt x="444824" y="285336"/>
                  <a:pt x="443404" y="295275"/>
                </a:cubicBezTo>
                <a:cubicBezTo>
                  <a:pt x="438284" y="331112"/>
                  <a:pt x="431018" y="367671"/>
                  <a:pt x="414829" y="400050"/>
                </a:cubicBezTo>
                <a:cubicBezTo>
                  <a:pt x="410339" y="409030"/>
                  <a:pt x="395779" y="406400"/>
                  <a:pt x="386254" y="409575"/>
                </a:cubicBezTo>
                <a:cubicBezTo>
                  <a:pt x="354504" y="406400"/>
                  <a:pt x="314853" y="421249"/>
                  <a:pt x="291004" y="400050"/>
                </a:cubicBezTo>
                <a:cubicBezTo>
                  <a:pt x="274224" y="385135"/>
                  <a:pt x="283483" y="347986"/>
                  <a:pt x="300529" y="333375"/>
                </a:cubicBezTo>
                <a:cubicBezTo>
                  <a:pt x="315192" y="320806"/>
                  <a:pt x="338629" y="339725"/>
                  <a:pt x="357679" y="342900"/>
                </a:cubicBezTo>
                <a:cubicBezTo>
                  <a:pt x="377223" y="372216"/>
                  <a:pt x="408795" y="406084"/>
                  <a:pt x="367204" y="447675"/>
                </a:cubicBezTo>
                <a:cubicBezTo>
                  <a:pt x="353548" y="461331"/>
                  <a:pt x="329104" y="441325"/>
                  <a:pt x="310054" y="438150"/>
                </a:cubicBezTo>
                <a:cubicBezTo>
                  <a:pt x="313229" y="419100"/>
                  <a:pt x="309997" y="397768"/>
                  <a:pt x="319579" y="381000"/>
                </a:cubicBezTo>
                <a:cubicBezTo>
                  <a:pt x="331536" y="360076"/>
                  <a:pt x="376274" y="378505"/>
                  <a:pt x="386254" y="381000"/>
                </a:cubicBezTo>
                <a:cubicBezTo>
                  <a:pt x="453597" y="425895"/>
                  <a:pt x="370227" y="369552"/>
                  <a:pt x="452929" y="428625"/>
                </a:cubicBezTo>
                <a:cubicBezTo>
                  <a:pt x="462244" y="435279"/>
                  <a:pt x="471979" y="441325"/>
                  <a:pt x="481504" y="447675"/>
                </a:cubicBezTo>
                <a:cubicBezTo>
                  <a:pt x="478329" y="460375"/>
                  <a:pt x="480157" y="475553"/>
                  <a:pt x="471979" y="485775"/>
                </a:cubicBezTo>
                <a:cubicBezTo>
                  <a:pt x="465707" y="493615"/>
                  <a:pt x="453444" y="495300"/>
                  <a:pt x="443404" y="495300"/>
                </a:cubicBezTo>
                <a:cubicBezTo>
                  <a:pt x="405172" y="495300"/>
                  <a:pt x="367204" y="488950"/>
                  <a:pt x="329104" y="485775"/>
                </a:cubicBezTo>
                <a:cubicBezTo>
                  <a:pt x="304770" y="449275"/>
                  <a:pt x="310054" y="468648"/>
                  <a:pt x="310054" y="42862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2733675" y="4285735"/>
            <a:ext cx="10529" cy="38615"/>
          </a:xfrm>
          <a:custGeom>
            <a:avLst/>
            <a:gdLst>
              <a:gd name="connsiteX0" fmla="*/ 0 w 10529"/>
              <a:gd name="connsiteY0" fmla="*/ 38615 h 38615"/>
              <a:gd name="connsiteX1" fmla="*/ 9525 w 10529"/>
              <a:gd name="connsiteY1" fmla="*/ 19565 h 38615"/>
            </a:gdLst>
            <a:ahLst/>
            <a:cxnLst>
              <a:cxn ang="0">
                <a:pos x="connsiteX0" y="connsiteY0"/>
              </a:cxn>
              <a:cxn ang="0">
                <a:pos x="connsiteX1" y="connsiteY1"/>
              </a:cxn>
            </a:cxnLst>
            <a:rect l="l" t="t" r="r" b="b"/>
            <a:pathLst>
              <a:path w="10529" h="38615">
                <a:moveTo>
                  <a:pt x="0" y="38615"/>
                </a:moveTo>
                <a:cubicBezTo>
                  <a:pt x="10529" y="7028"/>
                  <a:pt x="9525" y="0"/>
                  <a:pt x="9525" y="1956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2862260" y="4290482"/>
            <a:ext cx="10529" cy="38615"/>
          </a:xfrm>
          <a:custGeom>
            <a:avLst/>
            <a:gdLst>
              <a:gd name="connsiteX0" fmla="*/ 0 w 10529"/>
              <a:gd name="connsiteY0" fmla="*/ 38615 h 38615"/>
              <a:gd name="connsiteX1" fmla="*/ 9525 w 10529"/>
              <a:gd name="connsiteY1" fmla="*/ 19565 h 38615"/>
            </a:gdLst>
            <a:ahLst/>
            <a:cxnLst>
              <a:cxn ang="0">
                <a:pos x="connsiteX0" y="connsiteY0"/>
              </a:cxn>
              <a:cxn ang="0">
                <a:pos x="connsiteX1" y="connsiteY1"/>
              </a:cxn>
            </a:cxnLst>
            <a:rect l="l" t="t" r="r" b="b"/>
            <a:pathLst>
              <a:path w="10529" h="38615">
                <a:moveTo>
                  <a:pt x="0" y="38615"/>
                </a:moveTo>
                <a:cubicBezTo>
                  <a:pt x="10529" y="7028"/>
                  <a:pt x="9525" y="0"/>
                  <a:pt x="9525" y="1956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4255476" y="3903784"/>
            <a:ext cx="1090247" cy="923330"/>
          </a:xfrm>
          <a:prstGeom prst="rect">
            <a:avLst/>
          </a:prstGeom>
          <a:noFill/>
        </p:spPr>
        <p:txBody>
          <a:bodyPr wrap="square" rtlCol="0">
            <a:spAutoFit/>
          </a:bodyPr>
          <a:lstStyle/>
          <a:p>
            <a:r>
              <a:rPr lang="en-US" dirty="0" smtClean="0"/>
              <a:t>Once upon a time…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Making a Graphic Novel</a:t>
            </a:r>
            <a:endParaRPr lang="en-US" dirty="0"/>
          </a:p>
        </p:txBody>
      </p:sp>
      <p:sp>
        <p:nvSpPr>
          <p:cNvPr id="3" name="Content Placeholder 2"/>
          <p:cNvSpPr>
            <a:spLocks noGrp="1"/>
          </p:cNvSpPr>
          <p:nvPr>
            <p:ph idx="1"/>
          </p:nvPr>
        </p:nvSpPr>
        <p:spPr>
          <a:xfrm>
            <a:off x="1065214" y="1752601"/>
            <a:ext cx="10058400" cy="2414954"/>
          </a:xfrm>
        </p:spPr>
        <p:txBody>
          <a:bodyPr>
            <a:normAutofit/>
          </a:bodyPr>
          <a:lstStyle/>
          <a:p>
            <a:r>
              <a:rPr lang="en-US" sz="3200" b="1" dirty="0" smtClean="0"/>
              <a:t>Step 5</a:t>
            </a:r>
            <a:r>
              <a:rPr lang="en-US" sz="3200" dirty="0" smtClean="0"/>
              <a:t> – Pencil in each graphic novel page.</a:t>
            </a:r>
          </a:p>
          <a:p>
            <a:r>
              <a:rPr lang="en-US" sz="3200" b="1" dirty="0" smtClean="0"/>
              <a:t>Step 6</a:t>
            </a:r>
            <a:r>
              <a:rPr lang="en-US" sz="3200" dirty="0" smtClean="0"/>
              <a:t> – Edit and revise your rough draft.</a:t>
            </a:r>
          </a:p>
          <a:p>
            <a:r>
              <a:rPr lang="en-US" sz="3200" b="1" dirty="0" smtClean="0"/>
              <a:t>Step 7 </a:t>
            </a:r>
            <a:r>
              <a:rPr lang="en-US" sz="3200" dirty="0" smtClean="0"/>
              <a:t>– Ink in your final copy. Color (opt).</a:t>
            </a:r>
          </a:p>
        </p:txBody>
      </p:sp>
      <p:pic>
        <p:nvPicPr>
          <p:cNvPr id="5" name="Picture 4" descr="http://www.casadelindquist.com/uploads/images/teaching.casadelindquist.com/Graphic%20Novels/Student%20Created/Student_Created_Graphic_Novels08_large.jpg"/>
          <p:cNvPicPr/>
          <p:nvPr/>
        </p:nvPicPr>
        <p:blipFill>
          <a:blip r:embed="rId2" cstate="print"/>
          <a:srcRect t="34582" b="39695"/>
          <a:stretch>
            <a:fillRect/>
          </a:stretch>
        </p:blipFill>
        <p:spPr bwMode="auto">
          <a:xfrm>
            <a:off x="1827695" y="3937534"/>
            <a:ext cx="7630790" cy="255119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Novel Recommendations</a:t>
            </a:r>
            <a:endParaRPr lang="en-US" dirty="0"/>
          </a:p>
        </p:txBody>
      </p:sp>
      <p:sp>
        <p:nvSpPr>
          <p:cNvPr id="3" name="Content Placeholder 2"/>
          <p:cNvSpPr>
            <a:spLocks noGrp="1"/>
          </p:cNvSpPr>
          <p:nvPr>
            <p:ph idx="1"/>
          </p:nvPr>
        </p:nvSpPr>
        <p:spPr>
          <a:xfrm>
            <a:off x="685800" y="1752600"/>
            <a:ext cx="7244862" cy="4229100"/>
          </a:xfrm>
        </p:spPr>
        <p:txBody>
          <a:bodyPr>
            <a:noAutofit/>
          </a:bodyPr>
          <a:lstStyle/>
          <a:p>
            <a:pPr>
              <a:buNone/>
            </a:pPr>
            <a:r>
              <a:rPr lang="en-US" sz="2800" b="1" i="1" dirty="0" smtClean="0"/>
              <a:t>Graphic Classics: Edgar Allan Poe</a:t>
            </a:r>
            <a:r>
              <a:rPr lang="en-US" sz="2800" i="1" dirty="0" smtClean="0"/>
              <a:t>  </a:t>
            </a:r>
            <a:br>
              <a:rPr lang="en-US" sz="2800" i="1" dirty="0" smtClean="0"/>
            </a:br>
            <a:r>
              <a:rPr lang="en-US" sz="2800" dirty="0" smtClean="0"/>
              <a:t>(4</a:t>
            </a:r>
            <a:r>
              <a:rPr lang="en-US" sz="2800" baseline="30000" dirty="0" smtClean="0"/>
              <a:t>th</a:t>
            </a:r>
            <a:r>
              <a:rPr lang="en-US" sz="2800" dirty="0" smtClean="0"/>
              <a:t> Ed.)</a:t>
            </a:r>
          </a:p>
          <a:p>
            <a:pPr marL="0" indent="457200">
              <a:buNone/>
            </a:pPr>
            <a:r>
              <a:rPr lang="en-US" sz="2800" dirty="0" smtClean="0"/>
              <a:t>A variety of Edgar Allan Poe’s short stories are put into a graphic novel format as dark and mysterious as the author himself. Your students will be actively engaged as they delve into Poe’s disturbing tales of revenge, love, and loss.</a:t>
            </a:r>
          </a:p>
        </p:txBody>
      </p:sp>
      <p:pic>
        <p:nvPicPr>
          <p:cNvPr id="4" name="Picture 3" descr="http://www.casadelindquist.com/uploads/images/teaching.casadelindquist.com/Graphic%20Novels/Edgar%20Allan%20Poe%20Short%20Stories/GRAPHICCLASSICSEDGARALLANPOE.jpg"/>
          <p:cNvPicPr/>
          <p:nvPr/>
        </p:nvPicPr>
        <p:blipFill>
          <a:blip r:embed="rId2"/>
          <a:srcRect/>
          <a:stretch>
            <a:fillRect/>
          </a:stretch>
        </p:blipFill>
        <p:spPr bwMode="auto">
          <a:xfrm>
            <a:off x="8230356" y="1690319"/>
            <a:ext cx="3146889" cy="452226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Novel Recommendations</a:t>
            </a:r>
            <a:endParaRPr lang="en-US" dirty="0"/>
          </a:p>
        </p:txBody>
      </p:sp>
      <p:sp>
        <p:nvSpPr>
          <p:cNvPr id="3" name="Content Placeholder 2"/>
          <p:cNvSpPr>
            <a:spLocks noGrp="1"/>
          </p:cNvSpPr>
          <p:nvPr>
            <p:ph idx="1"/>
          </p:nvPr>
        </p:nvSpPr>
        <p:spPr>
          <a:xfrm>
            <a:off x="4747853" y="1752600"/>
            <a:ext cx="6674705" cy="4595446"/>
          </a:xfrm>
        </p:spPr>
        <p:txBody>
          <a:bodyPr>
            <a:normAutofit/>
          </a:bodyPr>
          <a:lstStyle/>
          <a:p>
            <a:pPr>
              <a:buNone/>
            </a:pPr>
            <a:r>
              <a:rPr lang="en-US" sz="2800" b="1" i="1" dirty="0" err="1" smtClean="0"/>
              <a:t>Rapunzel’s</a:t>
            </a:r>
            <a:r>
              <a:rPr lang="en-US" sz="2800" b="1" i="1" dirty="0" smtClean="0"/>
              <a:t> Revenge </a:t>
            </a:r>
            <a:r>
              <a:rPr lang="en-US" sz="2800" dirty="0" smtClean="0"/>
              <a:t>by Dean, Shannon, &amp; Nathan Hale.</a:t>
            </a:r>
          </a:p>
          <a:p>
            <a:pPr marL="0" indent="0">
              <a:buNone/>
            </a:pPr>
            <a:r>
              <a:rPr lang="en-US" sz="2800" dirty="0" smtClean="0"/>
              <a:t>	The classic tale of </a:t>
            </a:r>
            <a:r>
              <a:rPr lang="en-US" sz="2800" dirty="0" err="1" smtClean="0"/>
              <a:t>Rapunzel</a:t>
            </a:r>
            <a:r>
              <a:rPr lang="en-US" sz="2800" dirty="0" smtClean="0"/>
              <a:t> is revisited in this Wild West inspired graphic novel. Join </a:t>
            </a:r>
            <a:r>
              <a:rPr lang="en-US" sz="2800" dirty="0" err="1" smtClean="0"/>
              <a:t>Rapunzel</a:t>
            </a:r>
            <a:r>
              <a:rPr lang="en-US" sz="2800" dirty="0" smtClean="0"/>
              <a:t> and Jack (of the Beanstalk) as they try to save the kingdom from the evil witch. This novel is perfect for grades 5 &amp; up.</a:t>
            </a:r>
          </a:p>
        </p:txBody>
      </p:sp>
      <p:pic>
        <p:nvPicPr>
          <p:cNvPr id="4" name="main-image" descr="http://ecx.images-amazon.com/images/I/51evXunA-9L._SY300_.jpg"/>
          <p:cNvPicPr/>
          <p:nvPr/>
        </p:nvPicPr>
        <p:blipFill>
          <a:blip r:embed="rId2"/>
          <a:srcRect/>
          <a:stretch>
            <a:fillRect/>
          </a:stretch>
        </p:blipFill>
        <p:spPr bwMode="auto">
          <a:xfrm>
            <a:off x="809339" y="1637567"/>
            <a:ext cx="3305468" cy="474838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smtClean="0"/>
              <a:t>Thank you for your time </a:t>
            </a:r>
            <a:r>
              <a:rPr lang="en-US" dirty="0" smtClean="0">
                <a:sym typeface="Wingdings" pitchFamily="2" charset="2"/>
              </a:rPr>
              <a:t> </a:t>
            </a:r>
            <a:r>
              <a:rPr lang="en-US" dirty="0" smtClean="0"/>
              <a:t> </a:t>
            </a:r>
          </a:p>
        </p:txBody>
      </p:sp>
      <p:sp>
        <p:nvSpPr>
          <p:cNvPr id="3" name="Content Placeholder 2"/>
          <p:cNvSpPr>
            <a:spLocks noGrp="1"/>
          </p:cNvSpPr>
          <p:nvPr>
            <p:ph idx="1"/>
          </p:nvPr>
        </p:nvSpPr>
        <p:spPr/>
        <p:txBody>
          <a:bodyPr>
            <a:normAutofit/>
          </a:bodyPr>
          <a:lstStyle/>
          <a:p>
            <a:pPr>
              <a:lnSpc>
                <a:spcPct val="150000"/>
              </a:lnSpc>
            </a:pPr>
            <a:r>
              <a:rPr lang="en-US" sz="3600" dirty="0" smtClean="0"/>
              <a:t>Please get your Certificate from me</a:t>
            </a:r>
          </a:p>
          <a:p>
            <a:pPr>
              <a:lnSpc>
                <a:spcPct val="150000"/>
              </a:lnSpc>
            </a:pPr>
            <a:r>
              <a:rPr lang="en-US" sz="3600" dirty="0" smtClean="0"/>
              <a:t>For more graphic novel ideas, please don’t forget to check out:</a:t>
            </a:r>
          </a:p>
          <a:p>
            <a:pPr algn="ctr">
              <a:lnSpc>
                <a:spcPct val="150000"/>
              </a:lnSpc>
              <a:buNone/>
            </a:pPr>
            <a:r>
              <a:rPr lang="en-US" sz="3600" dirty="0" smtClean="0">
                <a:hlinkClick r:id="rId2"/>
              </a:rPr>
              <a:t>http://teaching.casadelindquist.com/</a:t>
            </a:r>
            <a:endParaRPr lang="en-US" sz="3600" dirty="0" smtClean="0"/>
          </a:p>
          <a:p>
            <a:pPr algn="ctr">
              <a:lnSpc>
                <a:spcPct val="150000"/>
              </a:lnSpc>
              <a:buNone/>
            </a:pPr>
            <a:endParaRPr lang="en-US" sz="3600" dirty="0"/>
          </a:p>
        </p:txBody>
      </p:sp>
      <p:pic>
        <p:nvPicPr>
          <p:cNvPr id="5" name="Picture 2" descr="Home"/>
          <p:cNvPicPr>
            <a:picLocks noChangeAspect="1" noChangeArrowheads="1"/>
          </p:cNvPicPr>
          <p:nvPr/>
        </p:nvPicPr>
        <p:blipFill>
          <a:blip r:embed="rId3"/>
          <a:srcRect r="68224"/>
          <a:stretch>
            <a:fillRect/>
          </a:stretch>
        </p:blipFill>
        <p:spPr bwMode="auto">
          <a:xfrm>
            <a:off x="11419662" y="6126827"/>
            <a:ext cx="721538" cy="731173"/>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we be doing today?</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3000" dirty="0" smtClean="0"/>
              <a:t>Defining what makes a graphic novel</a:t>
            </a:r>
          </a:p>
          <a:p>
            <a:pPr marL="457200" indent="-457200">
              <a:buFont typeface="+mj-lt"/>
              <a:buAutoNum type="arabicPeriod"/>
            </a:pPr>
            <a:r>
              <a:rPr lang="en-US" sz="3000" dirty="0" smtClean="0"/>
              <a:t>Research behind using them in the classroom</a:t>
            </a:r>
          </a:p>
          <a:p>
            <a:pPr marL="457200" indent="-457200">
              <a:buFont typeface="+mj-lt"/>
              <a:buAutoNum type="arabicPeriod"/>
            </a:pPr>
            <a:r>
              <a:rPr lang="en-US" sz="3000" dirty="0" smtClean="0"/>
              <a:t>How to incorporate them into your classroom</a:t>
            </a:r>
          </a:p>
          <a:p>
            <a:pPr marL="457200" indent="-457200">
              <a:buFont typeface="+mj-lt"/>
              <a:buAutoNum type="arabicPeriod"/>
            </a:pPr>
            <a:r>
              <a:rPr lang="en-US" sz="3000" dirty="0" smtClean="0"/>
              <a:t>Quick lesson on creating a graphic novel</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Defining graphic novels</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What is a Graphic Novel?</a:t>
            </a:r>
            <a:endParaRPr dirty="0"/>
          </a:p>
        </p:txBody>
      </p:sp>
      <p:sp>
        <p:nvSpPr>
          <p:cNvPr id="14" name="Content Placeholder 13"/>
          <p:cNvSpPr>
            <a:spLocks noGrp="1"/>
          </p:cNvSpPr>
          <p:nvPr>
            <p:ph idx="1"/>
          </p:nvPr>
        </p:nvSpPr>
        <p:spPr/>
        <p:txBody>
          <a:bodyPr/>
          <a:lstStyle/>
          <a:p>
            <a:r>
              <a:rPr lang="en-US" dirty="0" smtClean="0"/>
              <a:t>Defining Comics* </a:t>
            </a:r>
          </a:p>
          <a:p>
            <a:pPr lvl="1"/>
            <a:r>
              <a:rPr lang="en-US" dirty="0" smtClean="0"/>
              <a:t>Sequential art</a:t>
            </a:r>
          </a:p>
          <a:p>
            <a:pPr lvl="1"/>
            <a:r>
              <a:rPr lang="en-US" dirty="0" smtClean="0"/>
              <a:t>Side-by-side images</a:t>
            </a:r>
          </a:p>
          <a:p>
            <a:pPr lvl="1"/>
            <a:r>
              <a:rPr lang="en-US" dirty="0" smtClean="0"/>
              <a:t>Deliberate sequence</a:t>
            </a:r>
          </a:p>
          <a:p>
            <a:pPr lvl="1"/>
            <a:r>
              <a:rPr lang="en-US" dirty="0" smtClean="0"/>
              <a:t>Conveys information</a:t>
            </a:r>
          </a:p>
          <a:p>
            <a:pPr lvl="1"/>
            <a:r>
              <a:rPr lang="en-US" dirty="0" smtClean="0"/>
              <a:t>Produces an aesthetic response</a:t>
            </a:r>
          </a:p>
          <a:p>
            <a:r>
              <a:rPr lang="en-US" dirty="0" smtClean="0"/>
              <a:t>Defining Graphic Novels**</a:t>
            </a:r>
          </a:p>
          <a:p>
            <a:pPr lvl="1"/>
            <a:r>
              <a:rPr lang="en-US" dirty="0" smtClean="0"/>
              <a:t>A comic long enough to have a spine</a:t>
            </a:r>
            <a:endParaRPr dirty="0"/>
          </a:p>
        </p:txBody>
      </p:sp>
      <p:pic>
        <p:nvPicPr>
          <p:cNvPr id="13314" name="Picture 2" descr="http://www.37signals.com/svn/images/Picture+3-159.png">
            <a:hlinkClick r:id="rId3"/>
          </p:cNvPr>
          <p:cNvPicPr>
            <a:picLocks noChangeAspect="1" noChangeArrowheads="1"/>
          </p:cNvPicPr>
          <p:nvPr/>
        </p:nvPicPr>
        <p:blipFill>
          <a:blip r:embed="rId4" cstate="print"/>
          <a:srcRect b="39955"/>
          <a:stretch>
            <a:fillRect/>
          </a:stretch>
        </p:blipFill>
        <p:spPr bwMode="auto">
          <a:xfrm>
            <a:off x="7263947" y="2073138"/>
            <a:ext cx="4572000" cy="38524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7188200" y="6088743"/>
            <a:ext cx="4608565" cy="323165"/>
          </a:xfrm>
          <a:prstGeom prst="rect">
            <a:avLst/>
          </a:prstGeom>
          <a:noFill/>
        </p:spPr>
        <p:txBody>
          <a:bodyPr wrap="square" rtlCol="0">
            <a:spAutoFit/>
          </a:bodyPr>
          <a:lstStyle/>
          <a:p>
            <a:r>
              <a:rPr lang="en-US" sz="1500" dirty="0" smtClean="0"/>
              <a:t>McCloud (1993). </a:t>
            </a:r>
            <a:r>
              <a:rPr lang="en-US" sz="1500" i="1" dirty="0" smtClean="0"/>
              <a:t>Understanding Comics.</a:t>
            </a:r>
            <a:endParaRPr lang="en-US" sz="1500" dirty="0" smtClean="0"/>
          </a:p>
        </p:txBody>
      </p:sp>
    </p:spTree>
    <p:extLst>
      <p:ext uri="{BB962C8B-B14F-4D97-AF65-F5344CB8AC3E}">
        <p14:creationId xmlns:p14="http://schemas.microsoft.com/office/powerpoint/2010/main" xmlns="" val="3081074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Comics: A Brief History</a:t>
            </a:r>
            <a:endParaRPr lang="en-US" dirty="0"/>
          </a:p>
        </p:txBody>
      </p:sp>
      <p:sp>
        <p:nvSpPr>
          <p:cNvPr id="3" name="Content Placeholder 2"/>
          <p:cNvSpPr>
            <a:spLocks noGrp="1"/>
          </p:cNvSpPr>
          <p:nvPr>
            <p:ph idx="1"/>
          </p:nvPr>
        </p:nvSpPr>
        <p:spPr>
          <a:xfrm>
            <a:off x="7394028" y="1752600"/>
            <a:ext cx="3729586" cy="4229100"/>
          </a:xfrm>
        </p:spPr>
        <p:txBody>
          <a:bodyPr>
            <a:normAutofit/>
          </a:bodyPr>
          <a:lstStyle/>
          <a:p>
            <a:r>
              <a:rPr lang="en-US" sz="2800" dirty="0" smtClean="0"/>
              <a:t>1300BCE – Egyptian Paintings</a:t>
            </a:r>
          </a:p>
          <a:p>
            <a:r>
              <a:rPr lang="en-US" sz="2800" dirty="0" smtClean="0"/>
              <a:t>Painted scene in the Tomb of “</a:t>
            </a:r>
            <a:r>
              <a:rPr lang="en-US" sz="2800" dirty="0" err="1" smtClean="0"/>
              <a:t>Menna</a:t>
            </a:r>
            <a:r>
              <a:rPr lang="en-US" sz="2800" dirty="0" smtClean="0"/>
              <a:t>”</a:t>
            </a:r>
          </a:p>
        </p:txBody>
      </p:sp>
      <p:pic>
        <p:nvPicPr>
          <p:cNvPr id="1026" name="Picture 2" descr="http://3.bp.blogspot.com/_CijcaA9yq58/ScPlquc_XQI/AAAAAAAAB54/xwmlW45dR68/s400/Egypt+Field+Work,+Tomb+of+Menna,+18th+Dynasty.jpg">
            <a:hlinkClick r:id="rId2"/>
          </p:cNvPr>
          <p:cNvPicPr>
            <a:picLocks noChangeAspect="1" noChangeArrowheads="1"/>
          </p:cNvPicPr>
          <p:nvPr/>
        </p:nvPicPr>
        <p:blipFill>
          <a:blip r:embed="rId3"/>
          <a:srcRect/>
          <a:stretch>
            <a:fillRect/>
          </a:stretch>
        </p:blipFill>
        <p:spPr bwMode="auto">
          <a:xfrm>
            <a:off x="533948" y="1538560"/>
            <a:ext cx="6593044" cy="4799177"/>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Comics: A Brief History</a:t>
            </a:r>
            <a:endParaRPr dirty="0"/>
          </a:p>
        </p:txBody>
      </p:sp>
      <p:sp>
        <p:nvSpPr>
          <p:cNvPr id="14" name="Content Placeholder 13"/>
          <p:cNvSpPr>
            <a:spLocks noGrp="1"/>
          </p:cNvSpPr>
          <p:nvPr>
            <p:ph idx="1"/>
          </p:nvPr>
        </p:nvSpPr>
        <p:spPr>
          <a:xfrm>
            <a:off x="394139" y="1768366"/>
            <a:ext cx="4713889" cy="4229100"/>
          </a:xfrm>
        </p:spPr>
        <p:txBody>
          <a:bodyPr>
            <a:noAutofit/>
          </a:bodyPr>
          <a:lstStyle/>
          <a:p>
            <a:r>
              <a:rPr lang="en-US" sz="2800" dirty="0" smtClean="0"/>
              <a:t>1049</a:t>
            </a:r>
            <a:r>
              <a:rPr lang="en-US" sz="1800" dirty="0" smtClean="0"/>
              <a:t>AD</a:t>
            </a:r>
            <a:r>
              <a:rPr lang="en-US" sz="2800" dirty="0" smtClean="0"/>
              <a:t> – Ancient Mexican civilizations</a:t>
            </a:r>
          </a:p>
          <a:p>
            <a:pPr lvl="1"/>
            <a:r>
              <a:rPr lang="en-US" sz="2400" dirty="0" smtClean="0"/>
              <a:t>Painted screenfolds tell political and military stories</a:t>
            </a:r>
          </a:p>
          <a:p>
            <a:r>
              <a:rPr lang="en-US" sz="2800" dirty="0" smtClean="0"/>
              <a:t>1066</a:t>
            </a:r>
            <a:r>
              <a:rPr lang="en-US" sz="1800" dirty="0" smtClean="0"/>
              <a:t>AD</a:t>
            </a:r>
            <a:r>
              <a:rPr lang="en-US" sz="2800" dirty="0" smtClean="0"/>
              <a:t> – Norman Conquest of England</a:t>
            </a:r>
          </a:p>
          <a:p>
            <a:pPr lvl="1"/>
            <a:r>
              <a:rPr lang="en-US" sz="2400" dirty="0" smtClean="0"/>
              <a:t>230 foot long Bayeux Tapestry</a:t>
            </a:r>
          </a:p>
        </p:txBody>
      </p:sp>
      <p:pic>
        <p:nvPicPr>
          <p:cNvPr id="40962" name="Picture 2" descr="http://www.arthistoryspot.com/wp-content/uploads/2009/10/Bayeux-Tapestry-1.jpg">
            <a:hlinkClick r:id="rId3"/>
          </p:cNvPr>
          <p:cNvPicPr>
            <a:picLocks noChangeAspect="1" noChangeArrowheads="1"/>
          </p:cNvPicPr>
          <p:nvPr/>
        </p:nvPicPr>
        <p:blipFill>
          <a:blip r:embed="rId4" cstate="print"/>
          <a:srcRect/>
          <a:stretch>
            <a:fillRect/>
          </a:stretch>
        </p:blipFill>
        <p:spPr bwMode="auto">
          <a:xfrm>
            <a:off x="5454861" y="1662338"/>
            <a:ext cx="6484883" cy="4854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081074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155324" y="304800"/>
            <a:ext cx="5968289" cy="1219200"/>
          </a:xfrm>
        </p:spPr>
        <p:txBody>
          <a:bodyPr/>
          <a:lstStyle/>
          <a:p>
            <a:r>
              <a:rPr lang="en-US" dirty="0" smtClean="0"/>
              <a:t>Comics: A Brief History</a:t>
            </a:r>
            <a:endParaRPr dirty="0"/>
          </a:p>
        </p:txBody>
      </p:sp>
      <p:sp>
        <p:nvSpPr>
          <p:cNvPr id="14" name="Content Placeholder 13"/>
          <p:cNvSpPr>
            <a:spLocks noGrp="1"/>
          </p:cNvSpPr>
          <p:nvPr>
            <p:ph idx="1"/>
          </p:nvPr>
        </p:nvSpPr>
        <p:spPr>
          <a:xfrm>
            <a:off x="5270500" y="1752600"/>
            <a:ext cx="6349032" cy="4229100"/>
          </a:xfrm>
        </p:spPr>
        <p:txBody>
          <a:bodyPr>
            <a:normAutofit/>
          </a:bodyPr>
          <a:lstStyle/>
          <a:p>
            <a:r>
              <a:rPr lang="en-US" sz="2800" dirty="0" smtClean="0"/>
              <a:t>1460AD – The Tortures of Saint Erasmus</a:t>
            </a:r>
          </a:p>
          <a:p>
            <a:pPr lvl="1"/>
            <a:r>
              <a:rPr lang="en-US" sz="2800" dirty="0" smtClean="0"/>
              <a:t>Printing press brought art-form to all</a:t>
            </a:r>
          </a:p>
          <a:p>
            <a:r>
              <a:rPr lang="en-US" sz="2800" dirty="0" smtClean="0"/>
              <a:t>1731AD – A Harlot’s Progression</a:t>
            </a:r>
          </a:p>
          <a:p>
            <a:pPr lvl="1"/>
            <a:r>
              <a:rPr lang="en-US" sz="2800" dirty="0" smtClean="0"/>
              <a:t>Series of 6 paintings by Hogarth</a:t>
            </a:r>
          </a:p>
        </p:txBody>
      </p:sp>
      <p:pic>
        <p:nvPicPr>
          <p:cNvPr id="44034" name="Picture 2" descr="http://www.proprofs.com/quiz-school/user_upload/ckeditor/Erasmus.jpg"/>
          <p:cNvPicPr>
            <a:picLocks noChangeAspect="1" noChangeArrowheads="1"/>
          </p:cNvPicPr>
          <p:nvPr/>
        </p:nvPicPr>
        <p:blipFill>
          <a:blip r:embed="rId3" cstate="print"/>
          <a:srcRect/>
          <a:stretch>
            <a:fillRect/>
          </a:stretch>
        </p:blipFill>
        <p:spPr bwMode="auto">
          <a:xfrm>
            <a:off x="382575" y="262870"/>
            <a:ext cx="4536266" cy="63749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081074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3016</Words>
  <Application>Microsoft Office PowerPoint</Application>
  <PresentationFormat>Custom</PresentationFormat>
  <Paragraphs>266</Paragraphs>
  <Slides>39</Slides>
  <Notes>17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Nature Illustration 16x9</vt:lpstr>
      <vt:lpstr>Using Graphic Novels in your Classroom</vt:lpstr>
      <vt:lpstr>Who am I?</vt:lpstr>
      <vt:lpstr>Who am I?</vt:lpstr>
      <vt:lpstr>What will we be doing today?</vt:lpstr>
      <vt:lpstr>Defining graphic novels</vt:lpstr>
      <vt:lpstr>What is a Graphic Novel?</vt:lpstr>
      <vt:lpstr>Comics: A Brief History</vt:lpstr>
      <vt:lpstr>Comics: A Brief History</vt:lpstr>
      <vt:lpstr>Comics: A Brief History</vt:lpstr>
      <vt:lpstr>Comics: A Brief History</vt:lpstr>
      <vt:lpstr>Graphic Novel: A Brief History</vt:lpstr>
      <vt:lpstr>Research Behind Graphic Novels in the Classroom</vt:lpstr>
      <vt:lpstr>Slide 13</vt:lpstr>
      <vt:lpstr>Research Question</vt:lpstr>
      <vt:lpstr>Importance of Graphic Novels</vt:lpstr>
      <vt:lpstr>Slide 16</vt:lpstr>
      <vt:lpstr>Inform Professional Practice</vt:lpstr>
      <vt:lpstr>Informs Professional Practice</vt:lpstr>
      <vt:lpstr>Inform Professional Practice</vt:lpstr>
      <vt:lpstr>Graphic Novel Research in the Classroom</vt:lpstr>
      <vt:lpstr>Graphic Novels in the Classroom</vt:lpstr>
      <vt:lpstr>Graphic Novels: Classroom Research</vt:lpstr>
      <vt:lpstr>Graphic Novels: Classroom Research</vt:lpstr>
      <vt:lpstr>Graphic Novels: Classroom Research</vt:lpstr>
      <vt:lpstr>Graphic Novels: Classroom Research</vt:lpstr>
      <vt:lpstr>Graphic Novels: Classroom Research</vt:lpstr>
      <vt:lpstr>Incorporating Graphic Novels in the Classroom</vt:lpstr>
      <vt:lpstr>How to Use Graphic Novels - Art</vt:lpstr>
      <vt:lpstr>How to Use Graphic Novels - English</vt:lpstr>
      <vt:lpstr>How to Use Graphic Novels – Social Studies</vt:lpstr>
      <vt:lpstr>How to Use Graphic Novels - Math</vt:lpstr>
      <vt:lpstr>Make Beliefs Comics – 3 Panel Comics</vt:lpstr>
      <vt:lpstr>Quick Lesson: Creating a Graphic Novel</vt:lpstr>
      <vt:lpstr>Tips for Making a Graphic Novel</vt:lpstr>
      <vt:lpstr>Tips for Making a Graphic Novel</vt:lpstr>
      <vt:lpstr>Tips for Making a Graphic Novel</vt:lpstr>
      <vt:lpstr>Graphic Novel Recommendations</vt:lpstr>
      <vt:lpstr>Graphic Novel Recommendations</vt:lpstr>
      <vt:lpstr>Thank you for your time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modified xsi:type="dcterms:W3CDTF">2013-11-18T03:35:56Z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